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F_D0A09D28.xml" ContentType="application/vnd.ms-powerpoint.comments+xml"/>
  <Override PartName="/ppt/comments/modernComment_11C_9EC038FF.xml" ContentType="application/vnd.ms-powerpoint.comment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8"/>
  </p:notesMasterIdLst>
  <p:sldIdLst>
    <p:sldId id="256" r:id="rId5"/>
    <p:sldId id="257" r:id="rId6"/>
    <p:sldId id="288" r:id="rId7"/>
    <p:sldId id="260" r:id="rId8"/>
    <p:sldId id="261" r:id="rId9"/>
    <p:sldId id="262" r:id="rId10"/>
    <p:sldId id="267" r:id="rId11"/>
    <p:sldId id="268" r:id="rId12"/>
    <p:sldId id="305" r:id="rId13"/>
    <p:sldId id="293" r:id="rId14"/>
    <p:sldId id="308" r:id="rId15"/>
    <p:sldId id="309" r:id="rId16"/>
    <p:sldId id="310" r:id="rId17"/>
    <p:sldId id="298" r:id="rId18"/>
    <p:sldId id="299" r:id="rId19"/>
    <p:sldId id="300" r:id="rId20"/>
    <p:sldId id="301" r:id="rId21"/>
    <p:sldId id="311" r:id="rId22"/>
    <p:sldId id="285" r:id="rId23"/>
    <p:sldId id="286" r:id="rId24"/>
    <p:sldId id="258" r:id="rId25"/>
    <p:sldId id="289" r:id="rId26"/>
    <p:sldId id="290" r:id="rId27"/>
    <p:sldId id="291" r:id="rId28"/>
    <p:sldId id="282" r:id="rId29"/>
    <p:sldId id="292" r:id="rId30"/>
    <p:sldId id="307" r:id="rId31"/>
    <p:sldId id="294" r:id="rId32"/>
    <p:sldId id="263" r:id="rId33"/>
    <p:sldId id="265" r:id="rId34"/>
    <p:sldId id="270" r:id="rId35"/>
    <p:sldId id="271" r:id="rId36"/>
    <p:sldId id="273" r:id="rId37"/>
    <p:sldId id="274" r:id="rId38"/>
    <p:sldId id="275" r:id="rId39"/>
    <p:sldId id="278" r:id="rId40"/>
    <p:sldId id="279" r:id="rId41"/>
    <p:sldId id="280" r:id="rId42"/>
    <p:sldId id="281" r:id="rId43"/>
    <p:sldId id="284" r:id="rId44"/>
    <p:sldId id="295" r:id="rId45"/>
    <p:sldId id="296" r:id="rId46"/>
    <p:sldId id="297" r:id="rId47"/>
  </p:sldIdLst>
  <p:sldSz cx="12192000" cy="6858000"/>
  <p:notesSz cx="6858000" cy="9144000"/>
  <p:embeddedFontLst>
    <p:embeddedFont>
      <p:font typeface="ADLaM Display" panose="020B0604020202020204" charset="0"/>
      <p:regular r:id="rId49"/>
    </p:embeddedFont>
    <p:embeddedFont>
      <p:font typeface="Aptos Bold" panose="020B0604020202020204" charset="0"/>
      <p:regular r:id="rId50"/>
      <p:bold r:id="rId51"/>
    </p:embeddedFont>
    <p:embeddedFont>
      <p:font typeface="Arial Bold" panose="020B0704020202020204" pitchFamily="34" charset="0"/>
      <p:regular r:id="rId52"/>
      <p:bold r:id="rId53"/>
    </p:embeddedFont>
    <p:embeddedFont>
      <p:font typeface="Avenir Medium" panose="020B0604020202020204" charset="0"/>
      <p:regular r:id="rId54"/>
    </p:embeddedFont>
    <p:embeddedFont>
      <p:font typeface="Avenir Ultra-Bold Italics" panose="020B0604020202020204" charset="0"/>
      <p:regular r:id="rId55"/>
    </p:embeddedFont>
    <p:embeddedFont>
      <p:font typeface="Bebas Neue" panose="020B0604020202020204" charset="0"/>
      <p:regular r:id="rId56"/>
    </p:embeddedFont>
    <p:embeddedFont>
      <p:font typeface="Bebas Neue Bold" panose="020B0604020202020204" charset="0"/>
      <p:regular r:id="rId57"/>
    </p:embeddedFont>
    <p:embeddedFont>
      <p:font typeface="Calibri (MS) Bold" panose="020B0604020202020204" charset="0"/>
      <p:regular r:id="rId58"/>
    </p:embeddedFont>
    <p:embeddedFont>
      <p:font typeface="Calibri (MS) Italics" panose="020B0604020202020204" charset="0"/>
      <p:regular r:id="rId59"/>
    </p:embeddedFont>
    <p:embeddedFont>
      <p:font typeface="Montserrat" panose="020B0604020202020204" charset="0"/>
      <p:regular r:id="rId60"/>
      <p:bold r:id="rId61"/>
      <p:italic r:id="rId62"/>
      <p:boldItalic r:id="rId63"/>
    </p:embeddedFont>
    <p:embeddedFont>
      <p:font typeface="Montserrat Bold" panose="020B0604020202020204" charset="0"/>
      <p:regular r:id="rId64"/>
      <p:bold r:id="rId65"/>
    </p:embeddedFont>
    <p:embeddedFont>
      <p:font typeface="Montserrat Bold Italics" panose="020B0604020202020204" charset="0"/>
      <p:regular r:id="rId66"/>
    </p:embeddedFont>
    <p:embeddedFont>
      <p:font typeface="Montserrat Medium" panose="020B0604020202020204" charset="0"/>
      <p:regular r:id="rId67"/>
      <p:italic r:id="rId68"/>
    </p:embeddedFont>
    <p:embeddedFont>
      <p:font typeface="Montserrat Ultra-Bold Italics" panose="020B0604020202020204" charset="0"/>
      <p:regular r:id="rId69"/>
    </p:embeddedFont>
    <p:embeddedFont>
      <p:font typeface="Nunito" panose="020B0604020202020204" charset="0"/>
      <p:regular r:id="rId70"/>
      <p:bold r:id="rId71"/>
      <p:italic r:id="rId72"/>
      <p:boldItalic r:id="rId73"/>
    </p:embeddedFont>
    <p:embeddedFont>
      <p:font typeface="Poppins" panose="020B0604020202020204" charset="0"/>
      <p:regular r:id="rId74"/>
      <p:bold r:id="rId75"/>
      <p:italic r:id="rId76"/>
      <p:boldItalic r:id="rId77"/>
    </p:embeddedFont>
    <p:embeddedFont>
      <p:font typeface="Poppins Bold" panose="020B0604020202020204" charset="0"/>
      <p:regular r:id="rId78"/>
      <p:bold r:id="rId79"/>
    </p:embeddedFont>
    <p:embeddedFont>
      <p:font typeface="Roboto" panose="020B0604020202020204" charset="0"/>
      <p:regular r:id="rId80"/>
      <p:bold r:id="rId81"/>
      <p:italic r:id="rId82"/>
      <p:boldItalic r:id="rId83"/>
    </p:embeddedFont>
    <p:embeddedFont>
      <p:font typeface="Trebuchet MS" panose="020B0603020202020204" pitchFamily="34" charset="0"/>
      <p:regular r:id="rId84"/>
      <p:bold r:id="rId85"/>
      <p:italic r:id="rId86"/>
      <p:boldItalic r:id="rId87"/>
    </p:embeddedFont>
    <p:embeddedFont>
      <p:font typeface="Univers Bold Italics" panose="020B0604020202020204" charset="0"/>
      <p:regular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19051D-6A5D-BFF6-E919-6FB5A61B41CA}" name="Melinda Sposari" initials="MS" userId="S::msposari@tfi.org::789589e9-50b3-4d5e-a488-b592ae99cb75" providerId="AD"/>
  <p188:author id="{464A73AC-E2EF-899A-B3FF-98346C5E2280}" name="Bella Shain" initials="BS" userId="S::bshain@tfi.org::ebf52f54-566b-413d-8f83-3922c29b73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7AB35"/>
    <a:srgbClr val="8CD9EC"/>
    <a:srgbClr val="F58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6AE12-FCD7-BB3F-1401-D8CBDBF456EB}" v="6" dt="2026-01-28T22:33:38.460"/>
    <p1510:client id="{2D74F3B8-FC91-6EB0-72BE-1B03E97E3B15}" v="695" dt="2026-01-27T18:52:24.922"/>
    <p1510:client id="{4D135D54-8320-ED53-7626-9C2AE32F1C73}" v="15" dt="2026-01-28T17:16:01.475"/>
    <p1510:client id="{4DC228EC-11E0-5C8A-FAA7-F7D9FC4A8F70}" v="84" dt="2026-01-28T18:09:41.162"/>
    <p1510:client id="{9936DDEF-9403-4785-88DF-8D3901311166}" v="745" dt="2026-01-28T08:30:38.396"/>
    <p1510:client id="{A032E98F-80A1-AC3B-23AD-21C82FCCB25A}" v="277" dt="2026-01-27T17:52:34.326"/>
    <p1510:client id="{BE7A2A5E-BEE3-2DD7-7137-31A8B9058B4A}" v="3" dt="2026-01-27T18:46:47.942"/>
    <p1510:client id="{D1262FA5-6B85-1A1A-2CFA-D50788B66F1E}" v="1231" dt="2026-01-28T06:38:02.999"/>
    <p1510:client id="{D62EB44A-AB5C-24E5-5640-F2B21AADDFBE}" v="3" dt="2026-01-28T17:15:06.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font" Target="fonts/font36.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1.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notesMaster" Target="notesMasters/notesMaster1.xml"/><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font" Target="fonts/font37.fntdata"/><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font" Target="fonts/font40.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font" Target="fonts/font38.fntdata"/><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3.xml"/><Relationship Id="rId71" Type="http://schemas.openxmlformats.org/officeDocument/2006/relationships/font" Target="fonts/font23.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8.fntdata"/><Relationship Id="rId87" Type="http://schemas.openxmlformats.org/officeDocument/2006/relationships/font" Target="fonts/font39.fntdata"/><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8.fntdata"/><Relationship Id="rId77" Type="http://schemas.openxmlformats.org/officeDocument/2006/relationships/font" Target="fonts/font2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nda Sposari" userId="789589e9-50b3-4d5e-a488-b592ae99cb75" providerId="ADAL" clId="{BAFF0C22-A053-40C6-81EE-6629243F5405}"/>
    <pc:docChg chg="custSel modSld">
      <pc:chgData name="Melinda Sposari" userId="789589e9-50b3-4d5e-a488-b592ae99cb75" providerId="ADAL" clId="{BAFF0C22-A053-40C6-81EE-6629243F5405}" dt="2026-01-16T20:53:00.571" v="131" actId="1076"/>
      <pc:docMkLst>
        <pc:docMk/>
      </pc:docMkLst>
      <pc:sldChg chg="modSp mod">
        <pc:chgData name="Melinda Sposari" userId="789589e9-50b3-4d5e-a488-b592ae99cb75" providerId="ADAL" clId="{BAFF0C22-A053-40C6-81EE-6629243F5405}" dt="2026-01-16T20:53:00.571" v="131" actId="1076"/>
        <pc:sldMkLst>
          <pc:docMk/>
          <pc:sldMk cId="0" sldId="257"/>
        </pc:sldMkLst>
        <pc:spChg chg="mod">
          <ac:chgData name="Melinda Sposari" userId="789589e9-50b3-4d5e-a488-b592ae99cb75" providerId="ADAL" clId="{BAFF0C22-A053-40C6-81EE-6629243F5405}" dt="2026-01-16T20:53:00.571" v="131" actId="1076"/>
          <ac:spMkLst>
            <pc:docMk/>
            <pc:sldMk cId="0" sldId="257"/>
            <ac:spMk id="6" creationId="{00000000-0000-0000-0000-000000000000}"/>
          </ac:spMkLst>
        </pc:spChg>
      </pc:sldChg>
      <pc:sldChg chg="addSp delSp modSp mod">
        <pc:chgData name="Melinda Sposari" userId="789589e9-50b3-4d5e-a488-b592ae99cb75" providerId="ADAL" clId="{BAFF0C22-A053-40C6-81EE-6629243F5405}" dt="2026-01-16T20:49:00.624" v="130" actId="20577"/>
        <pc:sldMkLst>
          <pc:docMk/>
          <pc:sldMk cId="0" sldId="288"/>
        </pc:sldMkLst>
        <pc:spChg chg="mod">
          <ac:chgData name="Melinda Sposari" userId="789589e9-50b3-4d5e-a488-b592ae99cb75" providerId="ADAL" clId="{BAFF0C22-A053-40C6-81EE-6629243F5405}" dt="2026-01-16T20:48:35.287" v="83" actId="20577"/>
          <ac:spMkLst>
            <pc:docMk/>
            <pc:sldMk cId="0" sldId="288"/>
            <ac:spMk id="13" creationId="{00000000-0000-0000-0000-000000000000}"/>
          </ac:spMkLst>
        </pc:spChg>
        <pc:spChg chg="mod">
          <ac:chgData name="Melinda Sposari" userId="789589e9-50b3-4d5e-a488-b592ae99cb75" providerId="ADAL" clId="{BAFF0C22-A053-40C6-81EE-6629243F5405}" dt="2026-01-16T20:48:43.058" v="98" actId="20577"/>
          <ac:spMkLst>
            <pc:docMk/>
            <pc:sldMk cId="0" sldId="288"/>
            <ac:spMk id="14" creationId="{00000000-0000-0000-0000-000000000000}"/>
          </ac:spMkLst>
        </pc:spChg>
        <pc:spChg chg="mod">
          <ac:chgData name="Melinda Sposari" userId="789589e9-50b3-4d5e-a488-b592ae99cb75" providerId="ADAL" clId="{BAFF0C22-A053-40C6-81EE-6629243F5405}" dt="2026-01-16T20:48:02.226" v="34" actId="20577"/>
          <ac:spMkLst>
            <pc:docMk/>
            <pc:sldMk cId="0" sldId="288"/>
            <ac:spMk id="15" creationId="{00000000-0000-0000-0000-000000000000}"/>
          </ac:spMkLst>
        </pc:spChg>
        <pc:spChg chg="mod">
          <ac:chgData name="Melinda Sposari" userId="789589e9-50b3-4d5e-a488-b592ae99cb75" providerId="ADAL" clId="{BAFF0C22-A053-40C6-81EE-6629243F5405}" dt="2026-01-16T20:48:52.926" v="112" actId="20577"/>
          <ac:spMkLst>
            <pc:docMk/>
            <pc:sldMk cId="0" sldId="288"/>
            <ac:spMk id="16" creationId="{00000000-0000-0000-0000-000000000000}"/>
          </ac:spMkLst>
        </pc:spChg>
        <pc:spChg chg="mod">
          <ac:chgData name="Melinda Sposari" userId="789589e9-50b3-4d5e-a488-b592ae99cb75" providerId="ADAL" clId="{BAFF0C22-A053-40C6-81EE-6629243F5405}" dt="2026-01-16T20:47:51.436" v="20" actId="6549"/>
          <ac:spMkLst>
            <pc:docMk/>
            <pc:sldMk cId="0" sldId="288"/>
            <ac:spMk id="17" creationId="{00000000-0000-0000-0000-000000000000}"/>
          </ac:spMkLst>
        </pc:spChg>
        <pc:spChg chg="mod">
          <ac:chgData name="Melinda Sposari" userId="789589e9-50b3-4d5e-a488-b592ae99cb75" providerId="ADAL" clId="{BAFF0C22-A053-40C6-81EE-6629243F5405}" dt="2026-01-16T20:49:00.624" v="130" actId="20577"/>
          <ac:spMkLst>
            <pc:docMk/>
            <pc:sldMk cId="0" sldId="288"/>
            <ac:spMk id="18" creationId="{00000000-0000-0000-0000-000000000000}"/>
          </ac:spMkLst>
        </pc:spChg>
        <pc:picChg chg="add mod">
          <ac:chgData name="Melinda Sposari" userId="789589e9-50b3-4d5e-a488-b592ae99cb75" providerId="ADAL" clId="{BAFF0C22-A053-40C6-81EE-6629243F5405}" dt="2026-01-16T20:44:58.170" v="3" actId="14826"/>
          <ac:picMkLst>
            <pc:docMk/>
            <pc:sldMk cId="0" sldId="288"/>
            <ac:picMk id="6" creationId="{87194985-0DFC-006B-29F9-408BAE9EE094}"/>
          </ac:picMkLst>
        </pc:picChg>
        <pc:picChg chg="mod">
          <ac:chgData name="Melinda Sposari" userId="789589e9-50b3-4d5e-a488-b592ae99cb75" providerId="ADAL" clId="{BAFF0C22-A053-40C6-81EE-6629243F5405}" dt="2026-01-16T20:47:13.923" v="4" actId="14826"/>
          <ac:picMkLst>
            <pc:docMk/>
            <pc:sldMk cId="0" sldId="288"/>
            <ac:picMk id="23" creationId="{583E5FBF-CF50-0B4B-D84C-C387169D5E3E}"/>
          </ac:picMkLst>
        </pc:picChg>
      </pc:sldChg>
    </pc:docChg>
  </pc:docChgLst>
  <pc:docChgLst>
    <pc:chgData name="Bella Shain" userId="S::bshain@tfi.org::ebf52f54-566b-413d-8f83-3922c29b73a3" providerId="AD" clId="Web-{D62EB44A-AB5C-24E5-5640-F2B21AADDFBE}"/>
    <pc:docChg chg="modSld">
      <pc:chgData name="Bella Shain" userId="S::bshain@tfi.org::ebf52f54-566b-413d-8f83-3922c29b73a3" providerId="AD" clId="Web-{D62EB44A-AB5C-24E5-5640-F2B21AADDFBE}" dt="2026-01-28T17:15:06.679" v="2" actId="1076"/>
      <pc:docMkLst>
        <pc:docMk/>
      </pc:docMkLst>
      <pc:sldChg chg="modSp">
        <pc:chgData name="Bella Shain" userId="S::bshain@tfi.org::ebf52f54-566b-413d-8f83-3922c29b73a3" providerId="AD" clId="Web-{D62EB44A-AB5C-24E5-5640-F2B21AADDFBE}" dt="2026-01-28T17:15:06.679" v="2" actId="1076"/>
        <pc:sldMkLst>
          <pc:docMk/>
          <pc:sldMk cId="0" sldId="256"/>
        </pc:sldMkLst>
        <pc:spChg chg="mod">
          <ac:chgData name="Bella Shain" userId="S::bshain@tfi.org::ebf52f54-566b-413d-8f83-3922c29b73a3" providerId="AD" clId="Web-{D62EB44A-AB5C-24E5-5640-F2B21AADDFBE}" dt="2026-01-28T17:14:50.037" v="1" actId="1076"/>
          <ac:spMkLst>
            <pc:docMk/>
            <pc:sldMk cId="0" sldId="256"/>
            <ac:spMk id="14" creationId="{00000000-0000-0000-0000-000000000000}"/>
          </ac:spMkLst>
        </pc:spChg>
        <pc:grpChg chg="mod">
          <ac:chgData name="Bella Shain" userId="S::bshain@tfi.org::ebf52f54-566b-413d-8f83-3922c29b73a3" providerId="AD" clId="Web-{D62EB44A-AB5C-24E5-5640-F2B21AADDFBE}" dt="2026-01-28T17:15:06.679" v="2" actId="1076"/>
          <ac:grpSpMkLst>
            <pc:docMk/>
            <pc:sldMk cId="0" sldId="256"/>
            <ac:grpSpMk id="13" creationId="{00000000-0000-0000-0000-000000000000}"/>
          </ac:grpSpMkLst>
        </pc:grpChg>
      </pc:sldChg>
    </pc:docChg>
  </pc:docChgLst>
  <pc:docChgLst>
    <pc:chgData name="Veronica Nigh" userId="990e92e5-82a1-49c4-8ec6-e69a6cf91ddc" providerId="ADAL" clId="{0690014E-3251-46A2-A414-5D9AAF331FAD}"/>
    <pc:docChg chg="undo custSel addSld delSld modSld">
      <pc:chgData name="Veronica Nigh" userId="990e92e5-82a1-49c4-8ec6-e69a6cf91ddc" providerId="ADAL" clId="{0690014E-3251-46A2-A414-5D9AAF331FAD}" dt="2026-01-28T08:30:59.284" v="2738" actId="47"/>
      <pc:docMkLst>
        <pc:docMk/>
      </pc:docMkLst>
      <pc:sldChg chg="addSp delSp modSp mod">
        <pc:chgData name="Veronica Nigh" userId="990e92e5-82a1-49c4-8ec6-e69a6cf91ddc" providerId="ADAL" clId="{0690014E-3251-46A2-A414-5D9AAF331FAD}" dt="2026-01-28T07:13:34.661" v="624" actId="1076"/>
        <pc:sldMkLst>
          <pc:docMk/>
          <pc:sldMk cId="772329276" sldId="293"/>
        </pc:sldMkLst>
        <pc:spChg chg="mod">
          <ac:chgData name="Veronica Nigh" userId="990e92e5-82a1-49c4-8ec6-e69a6cf91ddc" providerId="ADAL" clId="{0690014E-3251-46A2-A414-5D9AAF331FAD}" dt="2026-01-28T07:04:40.752" v="377" actId="20577"/>
          <ac:spMkLst>
            <pc:docMk/>
            <pc:sldMk cId="772329276" sldId="293"/>
            <ac:spMk id="3" creationId="{00000000-0000-0000-0000-000000000000}"/>
          </ac:spMkLst>
        </pc:spChg>
        <pc:spChg chg="add mod">
          <ac:chgData name="Veronica Nigh" userId="990e92e5-82a1-49c4-8ec6-e69a6cf91ddc" providerId="ADAL" clId="{0690014E-3251-46A2-A414-5D9AAF331FAD}" dt="2026-01-28T07:08:11.794" v="403" actId="1076"/>
          <ac:spMkLst>
            <pc:docMk/>
            <pc:sldMk cId="772329276" sldId="293"/>
            <ac:spMk id="13" creationId="{8D914707-1702-0B01-0ACE-920541C7DA7D}"/>
          </ac:spMkLst>
        </pc:spChg>
        <pc:spChg chg="add mod">
          <ac:chgData name="Veronica Nigh" userId="990e92e5-82a1-49c4-8ec6-e69a6cf91ddc" providerId="ADAL" clId="{0690014E-3251-46A2-A414-5D9AAF331FAD}" dt="2026-01-28T07:08:50.794" v="413" actId="14100"/>
          <ac:spMkLst>
            <pc:docMk/>
            <pc:sldMk cId="772329276" sldId="293"/>
            <ac:spMk id="17" creationId="{77392E45-63F4-4D7D-754D-587710AB2C1F}"/>
          </ac:spMkLst>
        </pc:spChg>
        <pc:spChg chg="add mod">
          <ac:chgData name="Veronica Nigh" userId="990e92e5-82a1-49c4-8ec6-e69a6cf91ddc" providerId="ADAL" clId="{0690014E-3251-46A2-A414-5D9AAF331FAD}" dt="2026-01-28T07:13:34.661" v="624" actId="1076"/>
          <ac:spMkLst>
            <pc:docMk/>
            <pc:sldMk cId="772329276" sldId="293"/>
            <ac:spMk id="19" creationId="{390F62D0-B080-0347-FB77-7858D28CB9C2}"/>
          </ac:spMkLst>
        </pc:spChg>
        <pc:picChg chg="add mod">
          <ac:chgData name="Veronica Nigh" userId="990e92e5-82a1-49c4-8ec6-e69a6cf91ddc" providerId="ADAL" clId="{0690014E-3251-46A2-A414-5D9AAF331FAD}" dt="2026-01-28T07:05:41.227" v="383" actId="208"/>
          <ac:picMkLst>
            <pc:docMk/>
            <pc:sldMk cId="772329276" sldId="293"/>
            <ac:picMk id="4" creationId="{101EEE7F-B93A-F3B1-3F0A-92320902FF3A}"/>
          </ac:picMkLst>
        </pc:picChg>
        <pc:picChg chg="del">
          <ac:chgData name="Veronica Nigh" userId="990e92e5-82a1-49c4-8ec6-e69a6cf91ddc" providerId="ADAL" clId="{0690014E-3251-46A2-A414-5D9AAF331FAD}" dt="2026-01-28T07:04:04.428" v="365" actId="478"/>
          <ac:picMkLst>
            <pc:docMk/>
            <pc:sldMk cId="772329276" sldId="293"/>
            <ac:picMk id="22" creationId="{7BD4D1E1-F82B-D904-B610-DB5B729EA82E}"/>
          </ac:picMkLst>
        </pc:picChg>
        <pc:cxnChg chg="add mod">
          <ac:chgData name="Veronica Nigh" userId="990e92e5-82a1-49c4-8ec6-e69a6cf91ddc" providerId="ADAL" clId="{0690014E-3251-46A2-A414-5D9AAF331FAD}" dt="2026-01-28T07:08:22.794" v="404" actId="14100"/>
          <ac:cxnSpMkLst>
            <pc:docMk/>
            <pc:sldMk cId="772329276" sldId="293"/>
            <ac:cxnSpMk id="8" creationId="{720E79CD-4080-21CA-B2D1-1A5B38241CF0}"/>
          </ac:cxnSpMkLst>
        </pc:cxnChg>
        <pc:cxnChg chg="add mod">
          <ac:chgData name="Veronica Nigh" userId="990e92e5-82a1-49c4-8ec6-e69a6cf91ddc" providerId="ADAL" clId="{0690014E-3251-46A2-A414-5D9AAF331FAD}" dt="2026-01-28T07:07:10.561" v="393" actId="1035"/>
          <ac:cxnSpMkLst>
            <pc:docMk/>
            <pc:sldMk cId="772329276" sldId="293"/>
            <ac:cxnSpMk id="10" creationId="{C6E4C95E-63CB-2F57-282A-8BF33201B328}"/>
          </ac:cxnSpMkLst>
        </pc:cxnChg>
        <pc:cxnChg chg="add mod">
          <ac:chgData name="Veronica Nigh" userId="990e92e5-82a1-49c4-8ec6-e69a6cf91ddc" providerId="ADAL" clId="{0690014E-3251-46A2-A414-5D9AAF331FAD}" dt="2026-01-28T07:08:31.721" v="406" actId="14100"/>
          <ac:cxnSpMkLst>
            <pc:docMk/>
            <pc:sldMk cId="772329276" sldId="293"/>
            <ac:cxnSpMk id="11" creationId="{3CFD0E83-F10B-8F42-2B2A-DF173977C119}"/>
          </ac:cxnSpMkLst>
        </pc:cxnChg>
        <pc:cxnChg chg="add mod">
          <ac:chgData name="Veronica Nigh" userId="990e92e5-82a1-49c4-8ec6-e69a6cf91ddc" providerId="ADAL" clId="{0690014E-3251-46A2-A414-5D9AAF331FAD}" dt="2026-01-28T07:10:56.663" v="541" actId="14100"/>
          <ac:cxnSpMkLst>
            <pc:docMk/>
            <pc:sldMk cId="772329276" sldId="293"/>
            <ac:cxnSpMk id="18" creationId="{9AC4712C-38FE-CB23-BA44-0D1BC782916C}"/>
          </ac:cxnSpMkLst>
        </pc:cxnChg>
      </pc:sldChg>
      <pc:sldChg chg="del">
        <pc:chgData name="Veronica Nigh" userId="990e92e5-82a1-49c4-8ec6-e69a6cf91ddc" providerId="ADAL" clId="{0690014E-3251-46A2-A414-5D9AAF331FAD}" dt="2026-01-28T08:30:59.284" v="2738" actId="47"/>
        <pc:sldMkLst>
          <pc:docMk/>
          <pc:sldMk cId="4130361672" sldId="304"/>
        </pc:sldMkLst>
      </pc:sldChg>
      <pc:sldChg chg="addSp delSp modSp mod">
        <pc:chgData name="Veronica Nigh" userId="990e92e5-82a1-49c4-8ec6-e69a6cf91ddc" providerId="ADAL" clId="{0690014E-3251-46A2-A414-5D9AAF331FAD}" dt="2026-01-28T07:40:32.845" v="1528" actId="6549"/>
        <pc:sldMkLst>
          <pc:docMk/>
          <pc:sldMk cId="3476609826" sldId="308"/>
        </pc:sldMkLst>
        <pc:spChg chg="mod">
          <ac:chgData name="Veronica Nigh" userId="990e92e5-82a1-49c4-8ec6-e69a6cf91ddc" providerId="ADAL" clId="{0690014E-3251-46A2-A414-5D9AAF331FAD}" dt="2026-01-28T07:40:32.845" v="1528" actId="6549"/>
          <ac:spMkLst>
            <pc:docMk/>
            <pc:sldMk cId="3476609826" sldId="308"/>
            <ac:spMk id="3" creationId="{CAF30F72-6880-4F4D-0A18-AE4EE5A9A463}"/>
          </ac:spMkLst>
        </pc:spChg>
        <pc:spChg chg="mod">
          <ac:chgData name="Veronica Nigh" userId="990e92e5-82a1-49c4-8ec6-e69a6cf91ddc" providerId="ADAL" clId="{0690014E-3251-46A2-A414-5D9AAF331FAD}" dt="2026-01-28T06:39:46.071" v="6" actId="14100"/>
          <ac:spMkLst>
            <pc:docMk/>
            <pc:sldMk cId="3476609826" sldId="308"/>
            <ac:spMk id="6" creationId="{60084B1D-F8CC-5F5C-FDF5-088AF243F254}"/>
          </ac:spMkLst>
        </pc:spChg>
        <pc:picChg chg="add mod">
          <ac:chgData name="Veronica Nigh" userId="990e92e5-82a1-49c4-8ec6-e69a6cf91ddc" providerId="ADAL" clId="{0690014E-3251-46A2-A414-5D9AAF331FAD}" dt="2026-01-28T06:58:18.416" v="295" actId="1038"/>
          <ac:picMkLst>
            <pc:docMk/>
            <pc:sldMk cId="3476609826" sldId="308"/>
            <ac:picMk id="4" creationId="{57E87890-AF1A-BD77-BFBB-5CC0666F8043}"/>
          </ac:picMkLst>
        </pc:picChg>
        <pc:picChg chg="add mod ord modCrop">
          <ac:chgData name="Veronica Nigh" userId="990e92e5-82a1-49c4-8ec6-e69a6cf91ddc" providerId="ADAL" clId="{0690014E-3251-46A2-A414-5D9AAF331FAD}" dt="2026-01-28T06:58:18.416" v="295" actId="1038"/>
          <ac:picMkLst>
            <pc:docMk/>
            <pc:sldMk cId="3476609826" sldId="308"/>
            <ac:picMk id="8" creationId="{80577C08-F370-2D6D-D1D4-BDB51538F357}"/>
          </ac:picMkLst>
        </pc:picChg>
        <pc:picChg chg="add mod ord">
          <ac:chgData name="Veronica Nigh" userId="990e92e5-82a1-49c4-8ec6-e69a6cf91ddc" providerId="ADAL" clId="{0690014E-3251-46A2-A414-5D9AAF331FAD}" dt="2026-01-28T06:59:59.811" v="346" actId="1038"/>
          <ac:picMkLst>
            <pc:docMk/>
            <pc:sldMk cId="3476609826" sldId="308"/>
            <ac:picMk id="10" creationId="{043DBE05-D6DD-315C-AEAE-3449B2D21C8A}"/>
          </ac:picMkLst>
        </pc:picChg>
        <pc:picChg chg="add mod">
          <ac:chgData name="Veronica Nigh" userId="990e92e5-82a1-49c4-8ec6-e69a6cf91ddc" providerId="ADAL" clId="{0690014E-3251-46A2-A414-5D9AAF331FAD}" dt="2026-01-28T07:01:06.633" v="364" actId="1036"/>
          <ac:picMkLst>
            <pc:docMk/>
            <pc:sldMk cId="3476609826" sldId="308"/>
            <ac:picMk id="12" creationId="{F30433C3-10BC-06EF-475E-9E4982DBFBDC}"/>
          </ac:picMkLst>
        </pc:picChg>
        <pc:picChg chg="add mod">
          <ac:chgData name="Veronica Nigh" userId="990e92e5-82a1-49c4-8ec6-e69a6cf91ddc" providerId="ADAL" clId="{0690014E-3251-46A2-A414-5D9AAF331FAD}" dt="2026-01-28T06:59:47.861" v="343" actId="1035"/>
          <ac:picMkLst>
            <pc:docMk/>
            <pc:sldMk cId="3476609826" sldId="308"/>
            <ac:picMk id="14" creationId="{C6F490E9-8F5E-6D62-6571-92F466E723BE}"/>
          </ac:picMkLst>
        </pc:picChg>
        <pc:picChg chg="del">
          <ac:chgData name="Veronica Nigh" userId="990e92e5-82a1-49c4-8ec6-e69a6cf91ddc" providerId="ADAL" clId="{0690014E-3251-46A2-A414-5D9AAF331FAD}" dt="2026-01-28T06:39:37.494" v="4" actId="478"/>
          <ac:picMkLst>
            <pc:docMk/>
            <pc:sldMk cId="3476609826" sldId="308"/>
            <ac:picMk id="22" creationId="{05DEA07E-1966-57D5-A419-B6380B060D21}"/>
          </ac:picMkLst>
        </pc:picChg>
      </pc:sldChg>
      <pc:sldChg chg="addSp delSp modSp add mod">
        <pc:chgData name="Veronica Nigh" userId="990e92e5-82a1-49c4-8ec6-e69a6cf91ddc" providerId="ADAL" clId="{0690014E-3251-46A2-A414-5D9AAF331FAD}" dt="2026-01-28T07:56:31.285" v="1904" actId="6549"/>
        <pc:sldMkLst>
          <pc:docMk/>
          <pc:sldMk cId="3678001100" sldId="309"/>
        </pc:sldMkLst>
        <pc:spChg chg="add mod">
          <ac:chgData name="Veronica Nigh" userId="990e92e5-82a1-49c4-8ec6-e69a6cf91ddc" providerId="ADAL" clId="{0690014E-3251-46A2-A414-5D9AAF331FAD}" dt="2026-01-28T07:56:31.285" v="1904" actId="6549"/>
          <ac:spMkLst>
            <pc:docMk/>
            <pc:sldMk cId="3678001100" sldId="309"/>
            <ac:spMk id="2" creationId="{8BB47B85-6EA2-D2C6-21D3-2C071521F5C9}"/>
          </ac:spMkLst>
        </pc:spChg>
        <pc:spChg chg="mod">
          <ac:chgData name="Veronica Nigh" userId="990e92e5-82a1-49c4-8ec6-e69a6cf91ddc" providerId="ADAL" clId="{0690014E-3251-46A2-A414-5D9AAF331FAD}" dt="2026-01-28T07:38:41.161" v="1457" actId="14100"/>
          <ac:spMkLst>
            <pc:docMk/>
            <pc:sldMk cId="3678001100" sldId="309"/>
            <ac:spMk id="3" creationId="{9AFDED42-2A1C-C3AD-F90B-A525578F3AF3}"/>
          </ac:spMkLst>
        </pc:spChg>
        <pc:spChg chg="mod">
          <ac:chgData name="Veronica Nigh" userId="990e92e5-82a1-49c4-8ec6-e69a6cf91ddc" providerId="ADAL" clId="{0690014E-3251-46A2-A414-5D9AAF331FAD}" dt="2026-01-28T07:36:40.181" v="1374" actId="20577"/>
          <ac:spMkLst>
            <pc:docMk/>
            <pc:sldMk cId="3678001100" sldId="309"/>
            <ac:spMk id="5" creationId="{7222F986-DB7B-EC98-6D0F-9D2E892A367A}"/>
          </ac:spMkLst>
        </pc:spChg>
        <pc:picChg chg="del">
          <ac:chgData name="Veronica Nigh" userId="990e92e5-82a1-49c4-8ec6-e69a6cf91ddc" providerId="ADAL" clId="{0690014E-3251-46A2-A414-5D9AAF331FAD}" dt="2026-01-28T07:22:11.763" v="902" actId="478"/>
          <ac:picMkLst>
            <pc:docMk/>
            <pc:sldMk cId="3678001100" sldId="309"/>
            <ac:picMk id="4" creationId="{87F9B9E9-5A91-5812-30C4-91487E704A21}"/>
          </ac:picMkLst>
        </pc:picChg>
        <pc:picChg chg="del">
          <ac:chgData name="Veronica Nigh" userId="990e92e5-82a1-49c4-8ec6-e69a6cf91ddc" providerId="ADAL" clId="{0690014E-3251-46A2-A414-5D9AAF331FAD}" dt="2026-01-28T07:22:11.763" v="902" actId="478"/>
          <ac:picMkLst>
            <pc:docMk/>
            <pc:sldMk cId="3678001100" sldId="309"/>
            <ac:picMk id="8" creationId="{2670B187-3418-7103-19C8-E0E947C6916E}"/>
          </ac:picMkLst>
        </pc:picChg>
        <pc:picChg chg="del">
          <ac:chgData name="Veronica Nigh" userId="990e92e5-82a1-49c4-8ec6-e69a6cf91ddc" providerId="ADAL" clId="{0690014E-3251-46A2-A414-5D9AAF331FAD}" dt="2026-01-28T07:22:11.763" v="902" actId="478"/>
          <ac:picMkLst>
            <pc:docMk/>
            <pc:sldMk cId="3678001100" sldId="309"/>
            <ac:picMk id="10" creationId="{4EC40325-35CD-07C5-2DF3-E823EF6FB528}"/>
          </ac:picMkLst>
        </pc:picChg>
        <pc:picChg chg="del">
          <ac:chgData name="Veronica Nigh" userId="990e92e5-82a1-49c4-8ec6-e69a6cf91ddc" providerId="ADAL" clId="{0690014E-3251-46A2-A414-5D9AAF331FAD}" dt="2026-01-28T07:22:11.763" v="902" actId="478"/>
          <ac:picMkLst>
            <pc:docMk/>
            <pc:sldMk cId="3678001100" sldId="309"/>
            <ac:picMk id="12" creationId="{8F0FAF20-9D91-D8DB-5E5C-D8A479518ABA}"/>
          </ac:picMkLst>
        </pc:picChg>
        <pc:picChg chg="del">
          <ac:chgData name="Veronica Nigh" userId="990e92e5-82a1-49c4-8ec6-e69a6cf91ddc" providerId="ADAL" clId="{0690014E-3251-46A2-A414-5D9AAF331FAD}" dt="2026-01-28T07:22:11.763" v="902" actId="478"/>
          <ac:picMkLst>
            <pc:docMk/>
            <pc:sldMk cId="3678001100" sldId="309"/>
            <ac:picMk id="14" creationId="{4B96B159-2EF2-E620-2C44-CC72F328B6D2}"/>
          </ac:picMkLst>
        </pc:picChg>
      </pc:sldChg>
      <pc:sldChg chg="new del">
        <pc:chgData name="Veronica Nigh" userId="990e92e5-82a1-49c4-8ec6-e69a6cf91ddc" providerId="ADAL" clId="{0690014E-3251-46A2-A414-5D9AAF331FAD}" dt="2026-01-28T07:57:10.773" v="1906" actId="47"/>
        <pc:sldMkLst>
          <pc:docMk/>
          <pc:sldMk cId="2343890129" sldId="310"/>
        </pc:sldMkLst>
      </pc:sldChg>
      <pc:sldChg chg="addSp delSp modSp add mod">
        <pc:chgData name="Veronica Nigh" userId="990e92e5-82a1-49c4-8ec6-e69a6cf91ddc" providerId="ADAL" clId="{0690014E-3251-46A2-A414-5D9AAF331FAD}" dt="2026-01-28T08:30:38.396" v="2737" actId="20577"/>
        <pc:sldMkLst>
          <pc:docMk/>
          <pc:sldMk cId="3567661396" sldId="310"/>
        </pc:sldMkLst>
        <pc:spChg chg="del">
          <ac:chgData name="Veronica Nigh" userId="990e92e5-82a1-49c4-8ec6-e69a6cf91ddc" providerId="ADAL" clId="{0690014E-3251-46A2-A414-5D9AAF331FAD}" dt="2026-01-28T07:59:45.051" v="1932" actId="478"/>
          <ac:spMkLst>
            <pc:docMk/>
            <pc:sldMk cId="3567661396" sldId="310"/>
            <ac:spMk id="2" creationId="{3CBA08BB-8103-C358-78F2-F3018032A194}"/>
          </ac:spMkLst>
        </pc:spChg>
        <pc:spChg chg="mod">
          <ac:chgData name="Veronica Nigh" userId="990e92e5-82a1-49c4-8ec6-e69a6cf91ddc" providerId="ADAL" clId="{0690014E-3251-46A2-A414-5D9AAF331FAD}" dt="2026-01-28T08:30:38.396" v="2737" actId="20577"/>
          <ac:spMkLst>
            <pc:docMk/>
            <pc:sldMk cId="3567661396" sldId="310"/>
            <ac:spMk id="3" creationId="{A0E63878-B993-0587-C653-CA8012790682}"/>
          </ac:spMkLst>
        </pc:spChg>
        <pc:spChg chg="mod">
          <ac:chgData name="Veronica Nigh" userId="990e92e5-82a1-49c4-8ec6-e69a6cf91ddc" providerId="ADAL" clId="{0690014E-3251-46A2-A414-5D9AAF331FAD}" dt="2026-01-28T08:07:44.200" v="1979" actId="1076"/>
          <ac:spMkLst>
            <pc:docMk/>
            <pc:sldMk cId="3567661396" sldId="310"/>
            <ac:spMk id="5" creationId="{EDDCE0B8-39A8-125D-2F54-7299D1FA723E}"/>
          </ac:spMkLst>
        </pc:spChg>
        <pc:spChg chg="mod">
          <ac:chgData name="Veronica Nigh" userId="990e92e5-82a1-49c4-8ec6-e69a6cf91ddc" providerId="ADAL" clId="{0690014E-3251-46A2-A414-5D9AAF331FAD}" dt="2026-01-28T07:57:21.140" v="1909" actId="1076"/>
          <ac:spMkLst>
            <pc:docMk/>
            <pc:sldMk cId="3567661396" sldId="310"/>
            <ac:spMk id="6" creationId="{4C842D7B-03DC-A770-8ABD-0F9EAC0F80CB}"/>
          </ac:spMkLst>
        </pc:spChg>
        <pc:picChg chg="add mod">
          <ac:chgData name="Veronica Nigh" userId="990e92e5-82a1-49c4-8ec6-e69a6cf91ddc" providerId="ADAL" clId="{0690014E-3251-46A2-A414-5D9AAF331FAD}" dt="2026-01-28T07:59:42.549" v="1931"/>
          <ac:picMkLst>
            <pc:docMk/>
            <pc:sldMk cId="3567661396" sldId="310"/>
            <ac:picMk id="7" creationId="{711FAD18-A15E-9D2D-26DD-5A2A98E3C9AD}"/>
          </ac:picMkLst>
        </pc:picChg>
        <pc:picChg chg="add mod">
          <ac:chgData name="Veronica Nigh" userId="990e92e5-82a1-49c4-8ec6-e69a6cf91ddc" providerId="ADAL" clId="{0690014E-3251-46A2-A414-5D9AAF331FAD}" dt="2026-01-28T08:07:13.865" v="1977" actId="1076"/>
          <ac:picMkLst>
            <pc:docMk/>
            <pc:sldMk cId="3567661396" sldId="310"/>
            <ac:picMk id="9" creationId="{92C8A792-5FF1-F3F3-89B8-2FD7449C89D1}"/>
          </ac:picMkLst>
        </pc:picChg>
        <pc:picChg chg="add mod ord">
          <ac:chgData name="Veronica Nigh" userId="990e92e5-82a1-49c4-8ec6-e69a6cf91ddc" providerId="ADAL" clId="{0690014E-3251-46A2-A414-5D9AAF331FAD}" dt="2026-01-28T08:07:20.994" v="1978" actId="170"/>
          <ac:picMkLst>
            <pc:docMk/>
            <pc:sldMk cId="3567661396" sldId="310"/>
            <ac:picMk id="11" creationId="{68285257-29A1-5681-4BC9-DECF896990DC}"/>
          </ac:picMkLst>
        </pc:picChg>
        <pc:picChg chg="add mod">
          <ac:chgData name="Veronica Nigh" userId="990e92e5-82a1-49c4-8ec6-e69a6cf91ddc" providerId="ADAL" clId="{0690014E-3251-46A2-A414-5D9AAF331FAD}" dt="2026-01-28T08:06:51.711" v="1973" actId="1582"/>
          <ac:picMkLst>
            <pc:docMk/>
            <pc:sldMk cId="3567661396" sldId="310"/>
            <ac:picMk id="13" creationId="{0C3EC6A7-EB18-9E05-978F-24D52978DA8D}"/>
          </ac:picMkLst>
        </pc:picChg>
      </pc:sldChg>
    </pc:docChg>
  </pc:docChgLst>
  <pc:docChgLst>
    <pc:chgData name="Bella Shain" userId="S::bshain@tfi.org::ebf52f54-566b-413d-8f83-3922c29b73a3" providerId="AD" clId="Web-{32381BA4-D7EA-4B1A-0D07-07132029CA90}"/>
    <pc:docChg chg="modSld">
      <pc:chgData name="Bella Shain" userId="S::bshain@tfi.org::ebf52f54-566b-413d-8f83-3922c29b73a3" providerId="AD" clId="Web-{32381BA4-D7EA-4B1A-0D07-07132029CA90}" dt="2026-01-15T20:33:33.471" v="6"/>
      <pc:docMkLst>
        <pc:docMk/>
      </pc:docMkLst>
      <pc:sldChg chg="mod modShow">
        <pc:chgData name="Bella Shain" userId="S::bshain@tfi.org::ebf52f54-566b-413d-8f83-3922c29b73a3" providerId="AD" clId="Web-{32381BA4-D7EA-4B1A-0D07-07132029CA90}" dt="2026-01-15T20:31:39.872" v="0"/>
        <pc:sldMkLst>
          <pc:docMk/>
          <pc:sldMk cId="0" sldId="258"/>
        </pc:sldMkLst>
      </pc:sldChg>
    </pc:docChg>
  </pc:docChgLst>
  <pc:docChgLst>
    <pc:chgData name="Bella Shain" userId="S::bshain@tfi.org::ebf52f54-566b-413d-8f83-3922c29b73a3" providerId="AD" clId="Web-{2D74F3B8-FC91-6EB0-72BE-1B03E97E3B15}"/>
    <pc:docChg chg="addSld modSld sldOrd">
      <pc:chgData name="Bella Shain" userId="S::bshain@tfi.org::ebf52f54-566b-413d-8f83-3922c29b73a3" providerId="AD" clId="Web-{2D74F3B8-FC91-6EB0-72BE-1B03E97E3B15}" dt="2026-01-27T18:52:24.922" v="701"/>
      <pc:docMkLst>
        <pc:docMk/>
      </pc:docMkLst>
      <pc:sldChg chg="new">
        <pc:chgData name="Bella Shain" userId="S::bshain@tfi.org::ebf52f54-566b-413d-8f83-3922c29b73a3" providerId="AD" clId="Web-{2D74F3B8-FC91-6EB0-72BE-1B03E97E3B15}" dt="2026-01-27T18:44:57.678" v="0"/>
        <pc:sldMkLst>
          <pc:docMk/>
          <pc:sldMk cId="42533617" sldId="303"/>
        </pc:sldMkLst>
      </pc:sldChg>
      <pc:sldChg chg="modSp new ord">
        <pc:chgData name="Bella Shain" userId="S::bshain@tfi.org::ebf52f54-566b-413d-8f83-3922c29b73a3" providerId="AD" clId="Web-{2D74F3B8-FC91-6EB0-72BE-1B03E97E3B15}" dt="2026-01-27T18:52:24.922" v="701"/>
        <pc:sldMkLst>
          <pc:docMk/>
          <pc:sldMk cId="4130361672" sldId="304"/>
        </pc:sldMkLst>
        <pc:spChg chg="mod">
          <ac:chgData name="Bella Shain" userId="S::bshain@tfi.org::ebf52f54-566b-413d-8f83-3922c29b73a3" providerId="AD" clId="Web-{2D74F3B8-FC91-6EB0-72BE-1B03E97E3B15}" dt="2026-01-27T18:45:06.897" v="12" actId="20577"/>
          <ac:spMkLst>
            <pc:docMk/>
            <pc:sldMk cId="4130361672" sldId="304"/>
            <ac:spMk id="2" creationId="{2CB861BB-A6F9-D8C8-F4D9-E6771FBBAD04}"/>
          </ac:spMkLst>
        </pc:spChg>
        <pc:spChg chg="mod">
          <ac:chgData name="Bella Shain" userId="S::bshain@tfi.org::ebf52f54-566b-413d-8f83-3922c29b73a3" providerId="AD" clId="Web-{2D74F3B8-FC91-6EB0-72BE-1B03E97E3B15}" dt="2026-01-27T18:52:15.453" v="700" actId="20577"/>
          <ac:spMkLst>
            <pc:docMk/>
            <pc:sldMk cId="4130361672" sldId="304"/>
            <ac:spMk id="3" creationId="{37B8E009-BEF7-0BC7-1EBF-44EBC3318AEE}"/>
          </ac:spMkLst>
        </pc:spChg>
      </pc:sldChg>
    </pc:docChg>
  </pc:docChgLst>
  <pc:docChgLst>
    <pc:chgData name="Melinda Sposari" userId="S::msposari@tfi.org::789589e9-50b3-4d5e-a488-b592ae99cb75" providerId="AD" clId="Web-{BE7A2A5E-BEE3-2DD7-7137-31A8B9058B4A}"/>
    <pc:docChg chg="delSld sldOrd">
      <pc:chgData name="Melinda Sposari" userId="S::msposari@tfi.org::789589e9-50b3-4d5e-a488-b592ae99cb75" providerId="AD" clId="Web-{BE7A2A5E-BEE3-2DD7-7137-31A8B9058B4A}" dt="2026-01-27T18:46:47.942" v="2"/>
      <pc:docMkLst>
        <pc:docMk/>
      </pc:docMkLst>
      <pc:sldChg chg="ord">
        <pc:chgData name="Melinda Sposari" userId="S::msposari@tfi.org::789589e9-50b3-4d5e-a488-b592ae99cb75" providerId="AD" clId="Web-{BE7A2A5E-BEE3-2DD7-7137-31A8B9058B4A}" dt="2026-01-27T18:46:47.942" v="2"/>
        <pc:sldMkLst>
          <pc:docMk/>
          <pc:sldMk cId="0" sldId="268"/>
        </pc:sldMkLst>
      </pc:sldChg>
      <pc:sldChg chg="ord">
        <pc:chgData name="Melinda Sposari" userId="S::msposari@tfi.org::789589e9-50b3-4d5e-a488-b592ae99cb75" providerId="AD" clId="Web-{BE7A2A5E-BEE3-2DD7-7137-31A8B9058B4A}" dt="2026-01-27T18:46:40.410" v="1"/>
        <pc:sldMkLst>
          <pc:docMk/>
          <pc:sldMk cId="0" sldId="282"/>
        </pc:sldMkLst>
      </pc:sldChg>
      <pc:sldChg chg="del">
        <pc:chgData name="Melinda Sposari" userId="S::msposari@tfi.org::789589e9-50b3-4d5e-a488-b592ae99cb75" providerId="AD" clId="Web-{BE7A2A5E-BEE3-2DD7-7137-31A8B9058B4A}" dt="2026-01-27T18:46:23.050" v="0"/>
        <pc:sldMkLst>
          <pc:docMk/>
          <pc:sldMk cId="42533617" sldId="303"/>
        </pc:sldMkLst>
      </pc:sldChg>
    </pc:docChg>
  </pc:docChgLst>
  <pc:docChgLst>
    <pc:chgData name="Melinda Sposari" userId="S::msposari@tfi.org::789589e9-50b3-4d5e-a488-b592ae99cb75" providerId="AD" clId="Web-{6252B813-5556-F5B7-6004-7BFA7C6371A0}"/>
    <pc:docChg chg="modSld">
      <pc:chgData name="Melinda Sposari" userId="S::msposari@tfi.org::789589e9-50b3-4d5e-a488-b592ae99cb75" providerId="AD" clId="Web-{6252B813-5556-F5B7-6004-7BFA7C6371A0}" dt="2026-01-16T20:43:43.504" v="3"/>
      <pc:docMkLst>
        <pc:docMk/>
      </pc:docMkLst>
      <pc:sldChg chg="delSp modSp">
        <pc:chgData name="Melinda Sposari" userId="S::msposari@tfi.org::789589e9-50b3-4d5e-a488-b592ae99cb75" providerId="AD" clId="Web-{6252B813-5556-F5B7-6004-7BFA7C6371A0}" dt="2026-01-16T20:43:43.504" v="3"/>
        <pc:sldMkLst>
          <pc:docMk/>
          <pc:sldMk cId="0" sldId="288"/>
        </pc:sldMkLst>
      </pc:sldChg>
    </pc:docChg>
  </pc:docChgLst>
  <pc:docChgLst>
    <pc:chgData name="Chris Glen" userId="S::cglen@tfi.org::81119e9a-2651-4fd0-99a4-f7364694ab12" providerId="AD" clId="Web-{A032E98F-80A1-AC3B-23AD-21C82FCCB25A}"/>
    <pc:docChg chg="addSld delSld modSld sldOrd">
      <pc:chgData name="Chris Glen" userId="S::cglen@tfi.org::81119e9a-2651-4fd0-99a4-f7364694ab12" providerId="AD" clId="Web-{A032E98F-80A1-AC3B-23AD-21C82FCCB25A}" dt="2026-01-27T17:52:34.326" v="181" actId="14100"/>
      <pc:docMkLst>
        <pc:docMk/>
      </pc:docMkLst>
      <pc:sldChg chg="add del">
        <pc:chgData name="Chris Glen" userId="S::cglen@tfi.org::81119e9a-2651-4fd0-99a4-f7364694ab12" providerId="AD" clId="Web-{A032E98F-80A1-AC3B-23AD-21C82FCCB25A}" dt="2026-01-27T17:43:35.521" v="86"/>
        <pc:sldMkLst>
          <pc:docMk/>
          <pc:sldMk cId="768114076" sldId="297"/>
        </pc:sldMkLst>
      </pc:sldChg>
      <pc:sldChg chg="addSp delSp modSp add replId">
        <pc:chgData name="Chris Glen" userId="S::cglen@tfi.org::81119e9a-2651-4fd0-99a4-f7364694ab12" providerId="AD" clId="Web-{A032E98F-80A1-AC3B-23AD-21C82FCCB25A}" dt="2026-01-27T17:40:21.763" v="39" actId="14100"/>
        <pc:sldMkLst>
          <pc:docMk/>
          <pc:sldMk cId="2563034356" sldId="298"/>
        </pc:sldMkLst>
        <pc:spChg chg="mod">
          <ac:chgData name="Chris Glen" userId="S::cglen@tfi.org::81119e9a-2651-4fd0-99a4-f7364694ab12" providerId="AD" clId="Web-{A032E98F-80A1-AC3B-23AD-21C82FCCB25A}" dt="2026-01-27T17:38:33.631" v="18" actId="20577"/>
          <ac:spMkLst>
            <pc:docMk/>
            <pc:sldMk cId="2563034356" sldId="298"/>
            <ac:spMk id="5" creationId="{5B31FCAE-5B6C-A028-91B7-562F2640EDA7}"/>
          </ac:spMkLst>
        </pc:spChg>
        <pc:picChg chg="add mod">
          <ac:chgData name="Chris Glen" userId="S::cglen@tfi.org::81119e9a-2651-4fd0-99a4-f7364694ab12" providerId="AD" clId="Web-{A032E98F-80A1-AC3B-23AD-21C82FCCB25A}" dt="2026-01-27T17:39:56.980" v="31" actId="1076"/>
          <ac:picMkLst>
            <pc:docMk/>
            <pc:sldMk cId="2563034356" sldId="298"/>
            <ac:picMk id="2" creationId="{550DE00C-FF83-9BD6-2503-E2DE09D72D3D}"/>
          </ac:picMkLst>
        </pc:picChg>
        <pc:picChg chg="del">
          <ac:chgData name="Chris Glen" userId="S::cglen@tfi.org::81119e9a-2651-4fd0-99a4-f7364694ab12" providerId="AD" clId="Web-{A032E98F-80A1-AC3B-23AD-21C82FCCB25A}" dt="2026-01-27T17:38:35.381" v="19"/>
          <ac:picMkLst>
            <pc:docMk/>
            <pc:sldMk cId="2563034356" sldId="298"/>
            <ac:picMk id="8" creationId="{F2AACFA9-257A-BFD4-5392-F720CA553A74}"/>
          </ac:picMkLst>
        </pc:picChg>
        <pc:picChg chg="add mod">
          <ac:chgData name="Chris Glen" userId="S::cglen@tfi.org::81119e9a-2651-4fd0-99a4-f7364694ab12" providerId="AD" clId="Web-{A032E98F-80A1-AC3B-23AD-21C82FCCB25A}" dt="2026-01-27T17:40:02.262" v="34" actId="14100"/>
          <ac:picMkLst>
            <pc:docMk/>
            <pc:sldMk cId="2563034356" sldId="298"/>
            <ac:picMk id="9" creationId="{98E3C275-38AD-2668-E71C-F945EDC6A6C6}"/>
          </ac:picMkLst>
        </pc:picChg>
        <pc:picChg chg="add mod">
          <ac:chgData name="Chris Glen" userId="S::cglen@tfi.org::81119e9a-2651-4fd0-99a4-f7364694ab12" providerId="AD" clId="Web-{A032E98F-80A1-AC3B-23AD-21C82FCCB25A}" dt="2026-01-27T17:39:57.012" v="32" actId="1076"/>
          <ac:picMkLst>
            <pc:docMk/>
            <pc:sldMk cId="2563034356" sldId="298"/>
            <ac:picMk id="10" creationId="{B0BBF72A-980A-778E-5621-6062C81D567A}"/>
          </ac:picMkLst>
        </pc:picChg>
        <pc:picChg chg="add mod">
          <ac:chgData name="Chris Glen" userId="S::cglen@tfi.org::81119e9a-2651-4fd0-99a4-f7364694ab12" providerId="AD" clId="Web-{A032E98F-80A1-AC3B-23AD-21C82FCCB25A}" dt="2026-01-27T17:40:21.763" v="39" actId="14100"/>
          <ac:picMkLst>
            <pc:docMk/>
            <pc:sldMk cId="2563034356" sldId="298"/>
            <ac:picMk id="11" creationId="{C5C477D6-FBE6-0D54-C070-1C8B15D16433}"/>
          </ac:picMkLst>
        </pc:picChg>
      </pc:sldChg>
      <pc:sldChg chg="addSp delSp modSp add replId">
        <pc:chgData name="Chris Glen" userId="S::cglen@tfi.org::81119e9a-2651-4fd0-99a4-f7364694ab12" providerId="AD" clId="Web-{A032E98F-80A1-AC3B-23AD-21C82FCCB25A}" dt="2026-01-27T17:45:14.883" v="109" actId="1076"/>
        <pc:sldMkLst>
          <pc:docMk/>
          <pc:sldMk cId="566806773" sldId="299"/>
        </pc:sldMkLst>
        <pc:spChg chg="del">
          <ac:chgData name="Chris Glen" userId="S::cglen@tfi.org::81119e9a-2651-4fd0-99a4-f7364694ab12" providerId="AD" clId="Web-{A032E98F-80A1-AC3B-23AD-21C82FCCB25A}" dt="2026-01-27T17:43:48.443" v="89"/>
          <ac:spMkLst>
            <pc:docMk/>
            <pc:sldMk cId="566806773" sldId="299"/>
            <ac:spMk id="4" creationId="{C5A6FB0A-3E86-CC75-9512-88C65C47C4F0}"/>
          </ac:spMkLst>
        </pc:spChg>
        <pc:spChg chg="mod">
          <ac:chgData name="Chris Glen" userId="S::cglen@tfi.org::81119e9a-2651-4fd0-99a4-f7364694ab12" providerId="AD" clId="Web-{A032E98F-80A1-AC3B-23AD-21C82FCCB25A}" dt="2026-01-27T17:40:44.405" v="48" actId="20577"/>
          <ac:spMkLst>
            <pc:docMk/>
            <pc:sldMk cId="566806773" sldId="299"/>
            <ac:spMk id="5" creationId="{9CCFA19B-FD48-72FB-9502-2005B367172B}"/>
          </ac:spMkLst>
        </pc:spChg>
        <pc:picChg chg="add mod">
          <ac:chgData name="Chris Glen" userId="S::cglen@tfi.org::81119e9a-2651-4fd0-99a4-f7364694ab12" providerId="AD" clId="Web-{A032E98F-80A1-AC3B-23AD-21C82FCCB25A}" dt="2026-01-27T17:45:14.789" v="107" actId="1076"/>
          <ac:picMkLst>
            <pc:docMk/>
            <pc:sldMk cId="566806773" sldId="299"/>
            <ac:picMk id="2" creationId="{15DBCB10-7828-F8AE-F6B3-33C73DDA0BDE}"/>
          </ac:picMkLst>
        </pc:picChg>
        <pc:picChg chg="del">
          <ac:chgData name="Chris Glen" userId="S::cglen@tfi.org::81119e9a-2651-4fd0-99a4-f7364694ab12" providerId="AD" clId="Web-{A032E98F-80A1-AC3B-23AD-21C82FCCB25A}" dt="2026-01-27T17:40:47.843" v="49"/>
          <ac:picMkLst>
            <pc:docMk/>
            <pc:sldMk cId="566806773" sldId="299"/>
            <ac:picMk id="8" creationId="{360FE94D-E3BB-3894-A4D8-60C6F1581297}"/>
          </ac:picMkLst>
        </pc:picChg>
        <pc:picChg chg="add mod">
          <ac:chgData name="Chris Glen" userId="S::cglen@tfi.org::81119e9a-2651-4fd0-99a4-f7364694ab12" providerId="AD" clId="Web-{A032E98F-80A1-AC3B-23AD-21C82FCCB25A}" dt="2026-01-27T17:45:14.836" v="108" actId="1076"/>
          <ac:picMkLst>
            <pc:docMk/>
            <pc:sldMk cId="566806773" sldId="299"/>
            <ac:picMk id="9" creationId="{E2C085AF-DE72-0220-FADA-2BD0D7CFDE44}"/>
          </ac:picMkLst>
        </pc:picChg>
        <pc:picChg chg="add del mod">
          <ac:chgData name="Chris Glen" userId="S::cglen@tfi.org::81119e9a-2651-4fd0-99a4-f7364694ab12" providerId="AD" clId="Web-{A032E98F-80A1-AC3B-23AD-21C82FCCB25A}" dt="2026-01-27T17:43:43.052" v="87"/>
          <ac:picMkLst>
            <pc:docMk/>
            <pc:sldMk cId="566806773" sldId="299"/>
            <ac:picMk id="10" creationId="{537B5448-6CDD-146E-FCE5-D053B99FC894}"/>
          </ac:picMkLst>
        </pc:picChg>
        <pc:picChg chg="add mod">
          <ac:chgData name="Chris Glen" userId="S::cglen@tfi.org::81119e9a-2651-4fd0-99a4-f7364694ab12" providerId="AD" clId="Web-{A032E98F-80A1-AC3B-23AD-21C82FCCB25A}" dt="2026-01-27T17:45:14.883" v="109" actId="1076"/>
          <ac:picMkLst>
            <pc:docMk/>
            <pc:sldMk cId="566806773" sldId="299"/>
            <ac:picMk id="11" creationId="{8B354281-B911-EE77-6DD0-B494709221E1}"/>
          </ac:picMkLst>
        </pc:picChg>
        <pc:picChg chg="add del mod">
          <ac:chgData name="Chris Glen" userId="S::cglen@tfi.org::81119e9a-2651-4fd0-99a4-f7364694ab12" providerId="AD" clId="Web-{A032E98F-80A1-AC3B-23AD-21C82FCCB25A}" dt="2026-01-27T17:44:41.819" v="99"/>
          <ac:picMkLst>
            <pc:docMk/>
            <pc:sldMk cId="566806773" sldId="299"/>
            <ac:picMk id="12" creationId="{7E53BA7D-5B88-748E-CF8C-2C59980A7DB7}"/>
          </ac:picMkLst>
        </pc:picChg>
      </pc:sldChg>
      <pc:sldChg chg="addSp delSp modSp add replId">
        <pc:chgData name="Chris Glen" userId="S::cglen@tfi.org::81119e9a-2651-4fd0-99a4-f7364694ab12" providerId="AD" clId="Web-{A032E98F-80A1-AC3B-23AD-21C82FCCB25A}" dt="2026-01-27T17:45:34.992" v="114"/>
        <pc:sldMkLst>
          <pc:docMk/>
          <pc:sldMk cId="1211656017" sldId="300"/>
        </pc:sldMkLst>
        <pc:spChg chg="del">
          <ac:chgData name="Chris Glen" userId="S::cglen@tfi.org::81119e9a-2651-4fd0-99a4-f7364694ab12" providerId="AD" clId="Web-{A032E98F-80A1-AC3B-23AD-21C82FCCB25A}" dt="2026-01-27T17:45:34.992" v="114"/>
          <ac:spMkLst>
            <pc:docMk/>
            <pc:sldMk cId="1211656017" sldId="300"/>
            <ac:spMk id="3" creationId="{9DD7B73C-244B-248B-6AC7-5238126ADA9F}"/>
          </ac:spMkLst>
        </pc:spChg>
        <pc:spChg chg="del">
          <ac:chgData name="Chris Glen" userId="S::cglen@tfi.org::81119e9a-2651-4fd0-99a4-f7364694ab12" providerId="AD" clId="Web-{A032E98F-80A1-AC3B-23AD-21C82FCCB25A}" dt="2026-01-27T17:45:32.227" v="113"/>
          <ac:spMkLst>
            <pc:docMk/>
            <pc:sldMk cId="1211656017" sldId="300"/>
            <ac:spMk id="4" creationId="{AD94A6C0-97EA-3E04-889F-4948E54AEDD4}"/>
          </ac:spMkLst>
        </pc:spChg>
        <pc:spChg chg="mod">
          <ac:chgData name="Chris Glen" userId="S::cglen@tfi.org::81119e9a-2651-4fd0-99a4-f7364694ab12" providerId="AD" clId="Web-{A032E98F-80A1-AC3B-23AD-21C82FCCB25A}" dt="2026-01-27T17:45:28.211" v="112" actId="1076"/>
          <ac:spMkLst>
            <pc:docMk/>
            <pc:sldMk cId="1211656017" sldId="300"/>
            <ac:spMk id="5" creationId="{A34577A1-943C-FBBB-BC4F-1DBC3D491C18}"/>
          </ac:spMkLst>
        </pc:spChg>
        <pc:picChg chg="add del mod">
          <ac:chgData name="Chris Glen" userId="S::cglen@tfi.org::81119e9a-2651-4fd0-99a4-f7364694ab12" providerId="AD" clId="Web-{A032E98F-80A1-AC3B-23AD-21C82FCCB25A}" dt="2026-01-27T17:43:07.004" v="79"/>
          <ac:picMkLst>
            <pc:docMk/>
            <pc:sldMk cId="1211656017" sldId="300"/>
            <ac:picMk id="2" creationId="{2F5F4279-5210-AD94-7990-4071D76B9A23}"/>
          </ac:picMkLst>
        </pc:picChg>
        <pc:picChg chg="del">
          <ac:chgData name="Chris Glen" userId="S::cglen@tfi.org::81119e9a-2651-4fd0-99a4-f7364694ab12" providerId="AD" clId="Web-{A032E98F-80A1-AC3B-23AD-21C82FCCB25A}" dt="2026-01-27T17:42:32.159" v="74"/>
          <ac:picMkLst>
            <pc:docMk/>
            <pc:sldMk cId="1211656017" sldId="300"/>
            <ac:picMk id="8" creationId="{E034D271-2018-7A5C-3157-78F9CEB55E34}"/>
          </ac:picMkLst>
        </pc:picChg>
        <pc:picChg chg="add mod">
          <ac:chgData name="Chris Glen" userId="S::cglen@tfi.org::81119e9a-2651-4fd0-99a4-f7364694ab12" providerId="AD" clId="Web-{A032E98F-80A1-AC3B-23AD-21C82FCCB25A}" dt="2026-01-27T17:45:23.383" v="111" actId="1076"/>
          <ac:picMkLst>
            <pc:docMk/>
            <pc:sldMk cId="1211656017" sldId="300"/>
            <ac:picMk id="9" creationId="{AA602F2B-E2FC-8A43-CEB9-D86DCADC11A5}"/>
          </ac:picMkLst>
        </pc:picChg>
      </pc:sldChg>
      <pc:sldChg chg="add del replId">
        <pc:chgData name="Chris Glen" userId="S::cglen@tfi.org::81119e9a-2651-4fd0-99a4-f7364694ab12" providerId="AD" clId="Web-{A032E98F-80A1-AC3B-23AD-21C82FCCB25A}" dt="2026-01-27T17:45:47.571" v="116"/>
        <pc:sldMkLst>
          <pc:docMk/>
          <pc:sldMk cId="2867684353" sldId="301"/>
        </pc:sldMkLst>
      </pc:sldChg>
      <pc:sldChg chg="addSp delSp modSp add ord replId">
        <pc:chgData name="Chris Glen" userId="S::cglen@tfi.org::81119e9a-2651-4fd0-99a4-f7364694ab12" providerId="AD" clId="Web-{A032E98F-80A1-AC3B-23AD-21C82FCCB25A}" dt="2026-01-27T17:48:37.183" v="149" actId="1076"/>
        <pc:sldMkLst>
          <pc:docMk/>
          <pc:sldMk cId="3735060163" sldId="301"/>
        </pc:sldMkLst>
        <pc:spChg chg="mod">
          <ac:chgData name="Chris Glen" userId="S::cglen@tfi.org::81119e9a-2651-4fd0-99a4-f7364694ab12" providerId="AD" clId="Web-{A032E98F-80A1-AC3B-23AD-21C82FCCB25A}" dt="2026-01-27T17:46:00.290" v="134" actId="20577"/>
          <ac:spMkLst>
            <pc:docMk/>
            <pc:sldMk cId="3735060163" sldId="301"/>
            <ac:spMk id="5" creationId="{834E388D-283B-842D-5D4B-EDDD2FC95478}"/>
          </ac:spMkLst>
        </pc:spChg>
        <pc:picChg chg="del">
          <ac:chgData name="Chris Glen" userId="S::cglen@tfi.org::81119e9a-2651-4fd0-99a4-f7364694ab12" providerId="AD" clId="Web-{A032E98F-80A1-AC3B-23AD-21C82FCCB25A}" dt="2026-01-27T17:46:02.040" v="135"/>
          <ac:picMkLst>
            <pc:docMk/>
            <pc:sldMk cId="3735060163" sldId="301"/>
            <ac:picMk id="2" creationId="{85711CF4-6E1D-D39E-6FE4-3518699B3CFD}"/>
          </ac:picMkLst>
        </pc:picChg>
        <pc:picChg chg="add mod">
          <ac:chgData name="Chris Glen" userId="S::cglen@tfi.org::81119e9a-2651-4fd0-99a4-f7364694ab12" providerId="AD" clId="Web-{A032E98F-80A1-AC3B-23AD-21C82FCCB25A}" dt="2026-01-27T17:48:36.199" v="148" actId="1076"/>
          <ac:picMkLst>
            <pc:docMk/>
            <pc:sldMk cId="3735060163" sldId="301"/>
            <ac:picMk id="4" creationId="{5C1A6C6E-C373-380C-002D-D62E71E7E343}"/>
          </ac:picMkLst>
        </pc:picChg>
        <pc:picChg chg="add mod">
          <ac:chgData name="Chris Glen" userId="S::cglen@tfi.org::81119e9a-2651-4fd0-99a4-f7364694ab12" providerId="AD" clId="Web-{A032E98F-80A1-AC3B-23AD-21C82FCCB25A}" dt="2026-01-27T17:48:37.183" v="149" actId="1076"/>
          <ac:picMkLst>
            <pc:docMk/>
            <pc:sldMk cId="3735060163" sldId="301"/>
            <ac:picMk id="8" creationId="{757D5863-62A7-B42D-CD0A-6CE34FDD2798}"/>
          </ac:picMkLst>
        </pc:picChg>
        <pc:picChg chg="del">
          <ac:chgData name="Chris Glen" userId="S::cglen@tfi.org::81119e9a-2651-4fd0-99a4-f7364694ab12" providerId="AD" clId="Web-{A032E98F-80A1-AC3B-23AD-21C82FCCB25A}" dt="2026-01-27T17:46:02.555" v="136"/>
          <ac:picMkLst>
            <pc:docMk/>
            <pc:sldMk cId="3735060163" sldId="301"/>
            <ac:picMk id="9" creationId="{A77D9388-F1B5-510E-47D4-719DEF6BB232}"/>
          </ac:picMkLst>
        </pc:picChg>
        <pc:picChg chg="add del mod">
          <ac:chgData name="Chris Glen" userId="S::cglen@tfi.org::81119e9a-2651-4fd0-99a4-f7364694ab12" providerId="AD" clId="Web-{A032E98F-80A1-AC3B-23AD-21C82FCCB25A}" dt="2026-01-27T17:48:19.667" v="145"/>
          <ac:picMkLst>
            <pc:docMk/>
            <pc:sldMk cId="3735060163" sldId="301"/>
            <ac:picMk id="10" creationId="{2EF81B01-08CF-0FEC-DAD3-9EEB4A6E82DE}"/>
          </ac:picMkLst>
        </pc:picChg>
        <pc:picChg chg="del">
          <ac:chgData name="Chris Glen" userId="S::cglen@tfi.org::81119e9a-2651-4fd0-99a4-f7364694ab12" providerId="AD" clId="Web-{A032E98F-80A1-AC3B-23AD-21C82FCCB25A}" dt="2026-01-27T17:46:03.071" v="137"/>
          <ac:picMkLst>
            <pc:docMk/>
            <pc:sldMk cId="3735060163" sldId="301"/>
            <ac:picMk id="11" creationId="{CF1D7272-BF95-F34C-BA68-0EC101BA20D2}"/>
          </ac:picMkLst>
        </pc:picChg>
      </pc:sldChg>
      <pc:sldChg chg="addSp delSp modSp add replId">
        <pc:chgData name="Chris Glen" userId="S::cglen@tfi.org::81119e9a-2651-4fd0-99a4-f7364694ab12" providerId="AD" clId="Web-{A032E98F-80A1-AC3B-23AD-21C82FCCB25A}" dt="2026-01-27T17:52:34.326" v="181" actId="14100"/>
        <pc:sldMkLst>
          <pc:docMk/>
          <pc:sldMk cId="1716126642" sldId="302"/>
        </pc:sldMkLst>
        <pc:spChg chg="add del mod">
          <ac:chgData name="Chris Glen" userId="S::cglen@tfi.org::81119e9a-2651-4fd0-99a4-f7364694ab12" providerId="AD" clId="Web-{A032E98F-80A1-AC3B-23AD-21C82FCCB25A}" dt="2026-01-27T17:50:52.888" v="173"/>
          <ac:spMkLst>
            <pc:docMk/>
            <pc:sldMk cId="1716126642" sldId="302"/>
            <ac:spMk id="2" creationId="{C894371E-5F11-37A5-69B8-1E961589A410}"/>
          </ac:spMkLst>
        </pc:spChg>
        <pc:spChg chg="del">
          <ac:chgData name="Chris Glen" userId="S::cglen@tfi.org::81119e9a-2651-4fd0-99a4-f7364694ab12" providerId="AD" clId="Web-{A032E98F-80A1-AC3B-23AD-21C82FCCB25A}" dt="2026-01-27T17:49:14.527" v="170"/>
          <ac:spMkLst>
            <pc:docMk/>
            <pc:sldMk cId="1716126642" sldId="302"/>
            <ac:spMk id="3" creationId="{51011B38-492A-6577-B20B-69F962DF2FF0}"/>
          </ac:spMkLst>
        </pc:spChg>
        <pc:spChg chg="del mod">
          <ac:chgData name="Chris Glen" userId="S::cglen@tfi.org::81119e9a-2651-4fd0-99a4-f7364694ab12" providerId="AD" clId="Web-{A032E98F-80A1-AC3B-23AD-21C82FCCB25A}" dt="2026-01-27T17:52:25.139" v="178"/>
          <ac:spMkLst>
            <pc:docMk/>
            <pc:sldMk cId="1716126642" sldId="302"/>
            <ac:spMk id="5" creationId="{9FEA5649-22A2-0B63-50F0-B442480C00C0}"/>
          </ac:spMkLst>
        </pc:spChg>
        <pc:spChg chg="del">
          <ac:chgData name="Chris Glen" userId="S::cglen@tfi.org::81119e9a-2651-4fd0-99a4-f7364694ab12" providerId="AD" clId="Web-{A032E98F-80A1-AC3B-23AD-21C82FCCB25A}" dt="2026-01-27T17:52:21.998" v="175"/>
          <ac:spMkLst>
            <pc:docMk/>
            <pc:sldMk cId="1716126642" sldId="302"/>
            <ac:spMk id="6" creationId="{E04541A3-4852-E53B-909B-C712FD42C6F6}"/>
          </ac:spMkLst>
        </pc:spChg>
        <pc:spChg chg="del">
          <ac:chgData name="Chris Glen" userId="S::cglen@tfi.org::81119e9a-2651-4fd0-99a4-f7364694ab12" providerId="AD" clId="Web-{A032E98F-80A1-AC3B-23AD-21C82FCCB25A}" dt="2026-01-27T17:52:25.826" v="179"/>
          <ac:spMkLst>
            <pc:docMk/>
            <pc:sldMk cId="1716126642" sldId="302"/>
            <ac:spMk id="7" creationId="{97AA9FB1-21ED-A4C4-0E00-2F1EA1307CD0}"/>
          </ac:spMkLst>
        </pc:spChg>
        <pc:picChg chg="del">
          <ac:chgData name="Chris Glen" userId="S::cglen@tfi.org::81119e9a-2651-4fd0-99a4-f7364694ab12" providerId="AD" clId="Web-{A032E98F-80A1-AC3B-23AD-21C82FCCB25A}" dt="2026-01-27T17:49:08.262" v="168"/>
          <ac:picMkLst>
            <pc:docMk/>
            <pc:sldMk cId="1716126642" sldId="302"/>
            <ac:picMk id="4" creationId="{9B9E2FA8-4B97-7021-9E99-55C5836F3463}"/>
          </ac:picMkLst>
        </pc:picChg>
        <pc:picChg chg="del">
          <ac:chgData name="Chris Glen" userId="S::cglen@tfi.org::81119e9a-2651-4fd0-99a4-f7364694ab12" providerId="AD" clId="Web-{A032E98F-80A1-AC3B-23AD-21C82FCCB25A}" dt="2026-01-27T17:49:09.605" v="169"/>
          <ac:picMkLst>
            <pc:docMk/>
            <pc:sldMk cId="1716126642" sldId="302"/>
            <ac:picMk id="8" creationId="{44F7E4B3-6DB5-D598-2644-3F9D3F8E8F69}"/>
          </ac:picMkLst>
        </pc:picChg>
        <pc:picChg chg="add mod">
          <ac:chgData name="Chris Glen" userId="S::cglen@tfi.org::81119e9a-2651-4fd0-99a4-f7364694ab12" providerId="AD" clId="Web-{A032E98F-80A1-AC3B-23AD-21C82FCCB25A}" dt="2026-01-27T17:52:34.326" v="181" actId="14100"/>
          <ac:picMkLst>
            <pc:docMk/>
            <pc:sldMk cId="1716126642" sldId="302"/>
            <ac:picMk id="9" creationId="{1E5ECD95-34A5-052E-7A51-E2114E90E95B}"/>
          </ac:picMkLst>
        </pc:picChg>
      </pc:sldChg>
      <pc:sldChg chg="new del">
        <pc:chgData name="Chris Glen" userId="S::cglen@tfi.org::81119e9a-2651-4fd0-99a4-f7364694ab12" providerId="AD" clId="Web-{A032E98F-80A1-AC3B-23AD-21C82FCCB25A}" dt="2026-01-27T17:48:53.183" v="151"/>
        <pc:sldMkLst>
          <pc:docMk/>
          <pc:sldMk cId="2294171327" sldId="302"/>
        </pc:sldMkLst>
      </pc:sldChg>
    </pc:docChg>
  </pc:docChgLst>
  <pc:docChgLst>
    <pc:chgData name="Melinda Sposari" userId="S::msposari@tfi.org::789589e9-50b3-4d5e-a488-b592ae99cb75" providerId="AD" clId="Web-{F995E60C-731E-B8D1-0B9B-D48B5105548D}"/>
    <pc:docChg chg="addSld delSld modSld sldOrd">
      <pc:chgData name="Melinda Sposari" userId="S::msposari@tfi.org::789589e9-50b3-4d5e-a488-b592ae99cb75" providerId="AD" clId="Web-{F995E60C-731E-B8D1-0B9B-D48B5105548D}" dt="2026-01-16T20:41:35.878" v="61"/>
      <pc:docMkLst>
        <pc:docMk/>
      </pc:docMkLst>
      <pc:sldChg chg="addSp modSp">
        <pc:chgData name="Melinda Sposari" userId="S::msposari@tfi.org::789589e9-50b3-4d5e-a488-b592ae99cb75" providerId="AD" clId="Web-{F995E60C-731E-B8D1-0B9B-D48B5105548D}" dt="2026-01-16T20:37:26.554" v="14" actId="20577"/>
        <pc:sldMkLst>
          <pc:docMk/>
          <pc:sldMk cId="0" sldId="256"/>
        </pc:sldMkLst>
        <pc:spChg chg="add mod">
          <ac:chgData name="Melinda Sposari" userId="S::msposari@tfi.org::789589e9-50b3-4d5e-a488-b592ae99cb75" providerId="AD" clId="Web-{F995E60C-731E-B8D1-0B9B-D48B5105548D}" dt="2026-01-16T20:37:26.554" v="14" actId="20577"/>
          <ac:spMkLst>
            <pc:docMk/>
            <pc:sldMk cId="0" sldId="256"/>
            <ac:spMk id="11" creationId="{F166C25E-3BAF-7BCB-8DBD-2F4780DF908A}"/>
          </ac:spMkLst>
        </pc:spChg>
        <pc:grpChg chg="mod">
          <ac:chgData name="Melinda Sposari" userId="S::msposari@tfi.org::789589e9-50b3-4d5e-a488-b592ae99cb75" providerId="AD" clId="Web-{F995E60C-731E-B8D1-0B9B-D48B5105548D}" dt="2026-01-16T20:36:15.037" v="0" actId="1076"/>
          <ac:grpSpMkLst>
            <pc:docMk/>
            <pc:sldMk cId="0" sldId="256"/>
            <ac:grpSpMk id="13" creationId="{00000000-0000-0000-0000-000000000000}"/>
          </ac:grpSpMkLst>
        </pc:grpChg>
      </pc:sldChg>
      <pc:sldChg chg="ord">
        <pc:chgData name="Melinda Sposari" userId="S::msposari@tfi.org::789589e9-50b3-4d5e-a488-b592ae99cb75" providerId="AD" clId="Web-{F995E60C-731E-B8D1-0B9B-D48B5105548D}" dt="2026-01-16T20:37:52.585" v="15"/>
        <pc:sldMkLst>
          <pc:docMk/>
          <pc:sldMk cId="0" sldId="258"/>
        </pc:sldMkLst>
      </pc:sldChg>
      <pc:sldChg chg="delSp modSp">
        <pc:chgData name="Melinda Sposari" userId="S::msposari@tfi.org::789589e9-50b3-4d5e-a488-b592ae99cb75" providerId="AD" clId="Web-{F995E60C-731E-B8D1-0B9B-D48B5105548D}" dt="2026-01-16T20:40:50.922" v="59"/>
        <pc:sldMkLst>
          <pc:docMk/>
          <pc:sldMk cId="0" sldId="286"/>
        </pc:sldMkLst>
      </pc:sldChg>
      <pc:sldChg chg="addSp modSp">
        <pc:chgData name="Melinda Sposari" userId="S::msposari@tfi.org::789589e9-50b3-4d5e-a488-b592ae99cb75" providerId="AD" clId="Web-{F995E60C-731E-B8D1-0B9B-D48B5105548D}" dt="2026-01-16T20:41:35.878" v="61"/>
        <pc:sldMkLst>
          <pc:docMk/>
          <pc:sldMk cId="0" sldId="288"/>
        </pc:sldMkLst>
        <pc:picChg chg="mod">
          <ac:chgData name="Melinda Sposari" userId="S::msposari@tfi.org::789589e9-50b3-4d5e-a488-b592ae99cb75" providerId="AD" clId="Web-{F995E60C-731E-B8D1-0B9B-D48B5105548D}" dt="2026-01-16T20:41:16.642" v="60"/>
          <ac:picMkLst>
            <pc:docMk/>
            <pc:sldMk cId="0" sldId="288"/>
            <ac:picMk id="27" creationId="{FCEC2DF7-56BF-0E84-A25A-CF3A8AE642B1}"/>
          </ac:picMkLst>
        </pc:picChg>
      </pc:sldChg>
      <pc:sldChg chg="add">
        <pc:chgData name="Melinda Sposari" userId="S::msposari@tfi.org::789589e9-50b3-4d5e-a488-b592ae99cb75" providerId="AD" clId="Web-{F995E60C-731E-B8D1-0B9B-D48B5105548D}" dt="2026-01-16T20:38:11.070" v="22"/>
        <pc:sldMkLst>
          <pc:docMk/>
          <pc:sldMk cId="1262526438" sldId="289"/>
        </pc:sldMkLst>
      </pc:sldChg>
      <pc:sldChg chg="add">
        <pc:chgData name="Melinda Sposari" userId="S::msposari@tfi.org::789589e9-50b3-4d5e-a488-b592ae99cb75" providerId="AD" clId="Web-{F995E60C-731E-B8D1-0B9B-D48B5105548D}" dt="2026-01-16T20:38:11.289" v="23"/>
        <pc:sldMkLst>
          <pc:docMk/>
          <pc:sldMk cId="188441275" sldId="290"/>
        </pc:sldMkLst>
      </pc:sldChg>
      <pc:sldChg chg="add">
        <pc:chgData name="Melinda Sposari" userId="S::msposari@tfi.org::789589e9-50b3-4d5e-a488-b592ae99cb75" providerId="AD" clId="Web-{F995E60C-731E-B8D1-0B9B-D48B5105548D}" dt="2026-01-16T20:38:11.398" v="24"/>
        <pc:sldMkLst>
          <pc:docMk/>
          <pc:sldMk cId="2834810969" sldId="291"/>
        </pc:sldMkLst>
      </pc:sldChg>
      <pc:sldChg chg="add">
        <pc:chgData name="Melinda Sposari" userId="S::msposari@tfi.org::789589e9-50b3-4d5e-a488-b592ae99cb75" providerId="AD" clId="Web-{F995E60C-731E-B8D1-0B9B-D48B5105548D}" dt="2026-01-16T20:38:11.507" v="25"/>
        <pc:sldMkLst>
          <pc:docMk/>
          <pc:sldMk cId="3133887026" sldId="292"/>
        </pc:sldMkLst>
      </pc:sldChg>
      <pc:sldChg chg="add">
        <pc:chgData name="Melinda Sposari" userId="S::msposari@tfi.org::789589e9-50b3-4d5e-a488-b592ae99cb75" providerId="AD" clId="Web-{F995E60C-731E-B8D1-0B9B-D48B5105548D}" dt="2026-01-16T20:38:11.648" v="26"/>
        <pc:sldMkLst>
          <pc:docMk/>
          <pc:sldMk cId="772329276" sldId="293"/>
        </pc:sldMkLst>
      </pc:sldChg>
      <pc:sldChg chg="add">
        <pc:chgData name="Melinda Sposari" userId="S::msposari@tfi.org::789589e9-50b3-4d5e-a488-b592ae99cb75" providerId="AD" clId="Web-{F995E60C-731E-B8D1-0B9B-D48B5105548D}" dt="2026-01-16T20:38:11.851" v="27"/>
        <pc:sldMkLst>
          <pc:docMk/>
          <pc:sldMk cId="1073216604" sldId="294"/>
        </pc:sldMkLst>
      </pc:sldChg>
      <pc:sldChg chg="add mod modShow">
        <pc:chgData name="Melinda Sposari" userId="S::msposari@tfi.org::789589e9-50b3-4d5e-a488-b592ae99cb75" providerId="AD" clId="Web-{F995E60C-731E-B8D1-0B9B-D48B5105548D}" dt="2026-01-16T20:39:02.774" v="36"/>
        <pc:sldMkLst>
          <pc:docMk/>
          <pc:sldMk cId="1670628716" sldId="295"/>
        </pc:sldMkLst>
      </pc:sldChg>
      <pc:sldChg chg="add mod modShow">
        <pc:chgData name="Melinda Sposari" userId="S::msposari@tfi.org::789589e9-50b3-4d5e-a488-b592ae99cb75" providerId="AD" clId="Web-{F995E60C-731E-B8D1-0B9B-D48B5105548D}" dt="2026-01-16T20:39:02.633" v="34"/>
        <pc:sldMkLst>
          <pc:docMk/>
          <pc:sldMk cId="4164386686" sldId="296"/>
        </pc:sldMkLst>
      </pc:sldChg>
      <pc:sldChg chg="add mod modShow">
        <pc:chgData name="Melinda Sposari" userId="S::msposari@tfi.org::789589e9-50b3-4d5e-a488-b592ae99cb75" providerId="AD" clId="Web-{F995E60C-731E-B8D1-0B9B-D48B5105548D}" dt="2026-01-16T20:39:02.727" v="35"/>
        <pc:sldMkLst>
          <pc:docMk/>
          <pc:sldMk cId="768114076" sldId="297"/>
        </pc:sldMkLst>
      </pc:sldChg>
    </pc:docChg>
  </pc:docChgLst>
  <pc:docChgLst>
    <pc:chgData name="Chris Glen" userId="S::cglen@tfi.org::81119e9a-2651-4fd0-99a4-f7364694ab12" providerId="AD" clId="Web-{4DC228EC-11E0-5C8A-FAA7-F7D9FC4A8F70}"/>
    <pc:docChg chg="addSld delSld modSld">
      <pc:chgData name="Chris Glen" userId="S::cglen@tfi.org::81119e9a-2651-4fd0-99a4-f7364694ab12" providerId="AD" clId="Web-{4DC228EC-11E0-5C8A-FAA7-F7D9FC4A8F70}" dt="2026-01-28T18:09:41.162" v="63" actId="1076"/>
      <pc:docMkLst>
        <pc:docMk/>
      </pc:docMkLst>
      <pc:sldChg chg="addSp delSp modSp">
        <pc:chgData name="Chris Glen" userId="S::cglen@tfi.org::81119e9a-2651-4fd0-99a4-f7364694ab12" providerId="AD" clId="Web-{4DC228EC-11E0-5C8A-FAA7-F7D9FC4A8F70}" dt="2026-01-28T18:00:01.782" v="13" actId="1076"/>
        <pc:sldMkLst>
          <pc:docMk/>
          <pc:sldMk cId="3735060163" sldId="301"/>
        </pc:sldMkLst>
        <pc:spChg chg="mod">
          <ac:chgData name="Chris Glen" userId="S::cglen@tfi.org::81119e9a-2651-4fd0-99a4-f7364694ab12" providerId="AD" clId="Web-{4DC228EC-11E0-5C8A-FAA7-F7D9FC4A8F70}" dt="2026-01-28T18:00:01.782" v="13" actId="1076"/>
          <ac:spMkLst>
            <pc:docMk/>
            <pc:sldMk cId="3735060163" sldId="301"/>
            <ac:spMk id="5" creationId="{834E388D-283B-842D-5D4B-EDDD2FC95478}"/>
          </ac:spMkLst>
        </pc:spChg>
        <pc:picChg chg="add del mod">
          <ac:chgData name="Chris Glen" userId="S::cglen@tfi.org::81119e9a-2651-4fd0-99a4-f7364694ab12" providerId="AD" clId="Web-{4DC228EC-11E0-5C8A-FAA7-F7D9FC4A8F70}" dt="2026-01-28T17:59:04.890" v="4"/>
          <ac:picMkLst>
            <pc:docMk/>
            <pc:sldMk cId="3735060163" sldId="301"/>
            <ac:picMk id="2" creationId="{E0321F96-A217-11B7-D4D0-763F2CD7AB0C}"/>
          </ac:picMkLst>
        </pc:picChg>
        <pc:picChg chg="del">
          <ac:chgData name="Chris Glen" userId="S::cglen@tfi.org::81119e9a-2651-4fd0-99a4-f7364694ab12" providerId="AD" clId="Web-{4DC228EC-11E0-5C8A-FAA7-F7D9FC4A8F70}" dt="2026-01-28T17:57:41.496" v="0"/>
          <ac:picMkLst>
            <pc:docMk/>
            <pc:sldMk cId="3735060163" sldId="301"/>
            <ac:picMk id="4" creationId="{5C1A6C6E-C373-380C-002D-D62E71E7E343}"/>
          </ac:picMkLst>
        </pc:picChg>
        <pc:picChg chg="del">
          <ac:chgData name="Chris Glen" userId="S::cglen@tfi.org::81119e9a-2651-4fd0-99a4-f7364694ab12" providerId="AD" clId="Web-{4DC228EC-11E0-5C8A-FAA7-F7D9FC4A8F70}" dt="2026-01-28T17:57:41.809" v="1"/>
          <ac:picMkLst>
            <pc:docMk/>
            <pc:sldMk cId="3735060163" sldId="301"/>
            <ac:picMk id="8" creationId="{757D5863-62A7-B42D-CD0A-6CE34FDD2798}"/>
          </ac:picMkLst>
        </pc:picChg>
        <pc:picChg chg="add mod">
          <ac:chgData name="Chris Glen" userId="S::cglen@tfi.org::81119e9a-2651-4fd0-99a4-f7364694ab12" providerId="AD" clId="Web-{4DC228EC-11E0-5C8A-FAA7-F7D9FC4A8F70}" dt="2026-01-28T17:59:57.594" v="12" actId="1076"/>
          <ac:picMkLst>
            <pc:docMk/>
            <pc:sldMk cId="3735060163" sldId="301"/>
            <ac:picMk id="9" creationId="{FFE9250B-D7D6-D99C-7C34-83EE5575DBBA}"/>
          </ac:picMkLst>
        </pc:picChg>
      </pc:sldChg>
      <pc:sldChg chg="delSp del">
        <pc:chgData name="Chris Glen" userId="S::cglen@tfi.org::81119e9a-2651-4fd0-99a4-f7364694ab12" providerId="AD" clId="Web-{4DC228EC-11E0-5C8A-FAA7-F7D9FC4A8F70}" dt="2026-01-28T18:02:38.085" v="16"/>
        <pc:sldMkLst>
          <pc:docMk/>
          <pc:sldMk cId="1716126642" sldId="302"/>
        </pc:sldMkLst>
        <pc:picChg chg="del">
          <ac:chgData name="Chris Glen" userId="S::cglen@tfi.org::81119e9a-2651-4fd0-99a4-f7364694ab12" providerId="AD" clId="Web-{4DC228EC-11E0-5C8A-FAA7-F7D9FC4A8F70}" dt="2026-01-28T18:02:31.647" v="14"/>
          <ac:picMkLst>
            <pc:docMk/>
            <pc:sldMk cId="1716126642" sldId="302"/>
            <ac:picMk id="9" creationId="{1E5ECD95-34A5-052E-7A51-E2114E90E95B}"/>
          </ac:picMkLst>
        </pc:picChg>
      </pc:sldChg>
      <pc:sldChg chg="addSp delSp modSp add replId">
        <pc:chgData name="Chris Glen" userId="S::cglen@tfi.org::81119e9a-2651-4fd0-99a4-f7364694ab12" providerId="AD" clId="Web-{4DC228EC-11E0-5C8A-FAA7-F7D9FC4A8F70}" dt="2026-01-28T18:09:41.162" v="63" actId="1076"/>
        <pc:sldMkLst>
          <pc:docMk/>
          <pc:sldMk cId="1848682939" sldId="311"/>
        </pc:sldMkLst>
        <pc:spChg chg="add mod">
          <ac:chgData name="Chris Glen" userId="S::cglen@tfi.org::81119e9a-2651-4fd0-99a4-f7364694ab12" providerId="AD" clId="Web-{4DC228EC-11E0-5C8A-FAA7-F7D9FC4A8F70}" dt="2026-01-28T18:09:34.537" v="62" actId="20577"/>
          <ac:spMkLst>
            <pc:docMk/>
            <pc:sldMk cId="1848682939" sldId="311"/>
            <ac:spMk id="2" creationId="{9AF89E56-01E7-42FE-DBE7-EA45EE8AF73D}"/>
          </ac:spMkLst>
        </pc:spChg>
        <pc:spChg chg="del">
          <ac:chgData name="Chris Glen" userId="S::cglen@tfi.org::81119e9a-2651-4fd0-99a4-f7364694ab12" providerId="AD" clId="Web-{4DC228EC-11E0-5C8A-FAA7-F7D9FC4A8F70}" dt="2026-01-28T18:02:43.587" v="19"/>
          <ac:spMkLst>
            <pc:docMk/>
            <pc:sldMk cId="1848682939" sldId="311"/>
            <ac:spMk id="3" creationId="{C08766E1-1A4A-8E05-7AB7-475BC21DB416}"/>
          </ac:spMkLst>
        </pc:spChg>
        <pc:spChg chg="del mod">
          <ac:chgData name="Chris Glen" userId="S::cglen@tfi.org::81119e9a-2651-4fd0-99a4-f7364694ab12" providerId="AD" clId="Web-{4DC228EC-11E0-5C8A-FAA7-F7D9FC4A8F70}" dt="2026-01-28T18:02:45.477" v="21"/>
          <ac:spMkLst>
            <pc:docMk/>
            <pc:sldMk cId="1848682939" sldId="311"/>
            <ac:spMk id="5" creationId="{554AD804-FD25-D90B-1FA8-56040946862A}"/>
          </ac:spMkLst>
        </pc:spChg>
        <pc:picChg chg="add mod">
          <ac:chgData name="Chris Glen" userId="S::cglen@tfi.org::81119e9a-2651-4fd0-99a4-f7364694ab12" providerId="AD" clId="Web-{4DC228EC-11E0-5C8A-FAA7-F7D9FC4A8F70}" dt="2026-01-28T18:09:41.162" v="63" actId="1076"/>
          <ac:picMkLst>
            <pc:docMk/>
            <pc:sldMk cId="1848682939" sldId="311"/>
            <ac:picMk id="4" creationId="{AA1324AB-EF34-2B8E-2F05-C9B1A44ADDCA}"/>
          </ac:picMkLst>
        </pc:picChg>
        <pc:picChg chg="del">
          <ac:chgData name="Chris Glen" userId="S::cglen@tfi.org::81119e9a-2651-4fd0-99a4-f7364694ab12" providerId="AD" clId="Web-{4DC228EC-11E0-5C8A-FAA7-F7D9FC4A8F70}" dt="2026-01-28T18:02:40.602" v="17"/>
          <ac:picMkLst>
            <pc:docMk/>
            <pc:sldMk cId="1848682939" sldId="311"/>
            <ac:picMk id="9" creationId="{2A855438-75C5-D3BA-1901-BB1E343176A0}"/>
          </ac:picMkLst>
        </pc:picChg>
      </pc:sldChg>
    </pc:docChg>
  </pc:docChgLst>
  <pc:docChgLst>
    <pc:chgData name="Bella Shain" userId="S::bshain@tfi.org::ebf52f54-566b-413d-8f83-3922c29b73a3" providerId="AD" clId="Web-{4D135D54-8320-ED53-7626-9C2AE32F1C73}"/>
    <pc:docChg chg="modSld">
      <pc:chgData name="Bella Shain" userId="S::bshain@tfi.org::ebf52f54-566b-413d-8f83-3922c29b73a3" providerId="AD" clId="Web-{4D135D54-8320-ED53-7626-9C2AE32F1C73}" dt="2026-01-28T17:16:01.475" v="6" actId="1076"/>
      <pc:docMkLst>
        <pc:docMk/>
      </pc:docMkLst>
      <pc:sldChg chg="modSp">
        <pc:chgData name="Bella Shain" userId="S::bshain@tfi.org::ebf52f54-566b-413d-8f83-3922c29b73a3" providerId="AD" clId="Web-{4D135D54-8320-ED53-7626-9C2AE32F1C73}" dt="2026-01-28T17:16:01.475" v="6" actId="1076"/>
        <pc:sldMkLst>
          <pc:docMk/>
          <pc:sldMk cId="0" sldId="256"/>
        </pc:sldMkLst>
        <pc:spChg chg="mod">
          <ac:chgData name="Bella Shain" userId="S::bshain@tfi.org::ebf52f54-566b-413d-8f83-3922c29b73a3" providerId="AD" clId="Web-{4D135D54-8320-ED53-7626-9C2AE32F1C73}" dt="2026-01-28T17:15:49.146" v="5" actId="20577"/>
          <ac:spMkLst>
            <pc:docMk/>
            <pc:sldMk cId="0" sldId="256"/>
            <ac:spMk id="14" creationId="{00000000-0000-0000-0000-000000000000}"/>
          </ac:spMkLst>
        </pc:spChg>
        <pc:grpChg chg="mod">
          <ac:chgData name="Bella Shain" userId="S::bshain@tfi.org::ebf52f54-566b-413d-8f83-3922c29b73a3" providerId="AD" clId="Web-{4D135D54-8320-ED53-7626-9C2AE32F1C73}" dt="2026-01-28T17:16:01.475" v="6" actId="1076"/>
          <ac:grpSpMkLst>
            <pc:docMk/>
            <pc:sldMk cId="0" sldId="256"/>
            <ac:grpSpMk id="13" creationId="{00000000-0000-0000-0000-000000000000}"/>
          </ac:grpSpMkLst>
        </pc:grpChg>
      </pc:sldChg>
    </pc:docChg>
  </pc:docChgLst>
  <pc:docChgLst>
    <pc:chgData name="Bella Shain" userId="S::bshain@tfi.org::ebf52f54-566b-413d-8f83-3922c29b73a3" providerId="AD" clId="Web-{0566AE12-FCD7-BB3F-1401-D8CBDBF456EB}"/>
    <pc:docChg chg="modSld">
      <pc:chgData name="Bella Shain" userId="S::bshain@tfi.org::ebf52f54-566b-413d-8f83-3922c29b73a3" providerId="AD" clId="Web-{0566AE12-FCD7-BB3F-1401-D8CBDBF456EB}" dt="2026-01-28T22:33:38.460" v="3" actId="20577"/>
      <pc:docMkLst>
        <pc:docMk/>
      </pc:docMkLst>
      <pc:sldChg chg="modSp">
        <pc:chgData name="Bella Shain" userId="S::bshain@tfi.org::ebf52f54-566b-413d-8f83-3922c29b73a3" providerId="AD" clId="Web-{0566AE12-FCD7-BB3F-1401-D8CBDBF456EB}" dt="2026-01-28T22:33:38.460" v="3" actId="20577"/>
        <pc:sldMkLst>
          <pc:docMk/>
          <pc:sldMk cId="1848682939" sldId="311"/>
        </pc:sldMkLst>
        <pc:spChg chg="mod">
          <ac:chgData name="Bella Shain" userId="S::bshain@tfi.org::ebf52f54-566b-413d-8f83-3922c29b73a3" providerId="AD" clId="Web-{0566AE12-FCD7-BB3F-1401-D8CBDBF456EB}" dt="2026-01-28T22:33:38.460" v="3" actId="20577"/>
          <ac:spMkLst>
            <pc:docMk/>
            <pc:sldMk cId="1848682939" sldId="311"/>
            <ac:spMk id="2" creationId="{9AF89E56-01E7-42FE-DBE7-EA45EE8AF73D}"/>
          </ac:spMkLst>
        </pc:spChg>
      </pc:sldChg>
    </pc:docChg>
  </pc:docChgLst>
  <pc:docChgLst>
    <pc:chgData name="Veronica Nigh" userId="S::vnigh@tfi.org::990e92e5-82a1-49c4-8ec6-e69a6cf91ddc" providerId="AD" clId="Web-{D1262FA5-6B85-1A1A-2CFA-D50788B66F1E}"/>
    <pc:docChg chg="addSld delSld modSld sldOrd">
      <pc:chgData name="Veronica Nigh" userId="S::vnigh@tfi.org::990e92e5-82a1-49c4-8ec6-e69a6cf91ddc" providerId="AD" clId="Web-{D1262FA5-6B85-1A1A-2CFA-D50788B66F1E}" dt="2026-01-28T06:38:02.999" v="759" actId="20577"/>
      <pc:docMkLst>
        <pc:docMk/>
      </pc:docMkLst>
      <pc:sldChg chg="delSp modSp mod ord modShow">
        <pc:chgData name="Veronica Nigh" userId="S::vnigh@tfi.org::990e92e5-82a1-49c4-8ec6-e69a6cf91ddc" providerId="AD" clId="Web-{D1262FA5-6B85-1A1A-2CFA-D50788B66F1E}" dt="2026-01-28T06:28:50.321" v="546" actId="1076"/>
        <pc:sldMkLst>
          <pc:docMk/>
          <pc:sldMk cId="772329276" sldId="293"/>
        </pc:sldMkLst>
        <pc:spChg chg="mod">
          <ac:chgData name="Veronica Nigh" userId="S::vnigh@tfi.org::990e92e5-82a1-49c4-8ec6-e69a6cf91ddc" providerId="AD" clId="Web-{D1262FA5-6B85-1A1A-2CFA-D50788B66F1E}" dt="2026-01-28T06:28:50.321" v="546" actId="1076"/>
          <ac:spMkLst>
            <pc:docMk/>
            <pc:sldMk cId="772329276" sldId="293"/>
            <ac:spMk id="3" creationId="{00000000-0000-0000-0000-000000000000}"/>
          </ac:spMkLst>
        </pc:spChg>
        <pc:spChg chg="del">
          <ac:chgData name="Veronica Nigh" userId="S::vnigh@tfi.org::990e92e5-82a1-49c4-8ec6-e69a6cf91ddc" providerId="AD" clId="Web-{D1262FA5-6B85-1A1A-2CFA-D50788B66F1E}" dt="2026-01-28T04:04:02.328" v="262"/>
          <ac:spMkLst>
            <pc:docMk/>
            <pc:sldMk cId="772329276" sldId="293"/>
            <ac:spMk id="4" creationId="{00000000-0000-0000-0000-000000000000}"/>
          </ac:spMkLst>
        </pc:spChg>
        <pc:spChg chg="mod">
          <ac:chgData name="Veronica Nigh" userId="S::vnigh@tfi.org::990e92e5-82a1-49c4-8ec6-e69a6cf91ddc" providerId="AD" clId="Web-{D1262FA5-6B85-1A1A-2CFA-D50788B66F1E}" dt="2026-01-28T06:19:32.489" v="459" actId="1076"/>
          <ac:spMkLst>
            <pc:docMk/>
            <pc:sldMk cId="772329276" sldId="293"/>
            <ac:spMk id="5" creationId="{00000000-0000-0000-0000-000000000000}"/>
          </ac:spMkLst>
        </pc:spChg>
        <pc:picChg chg="del">
          <ac:chgData name="Veronica Nigh" userId="S::vnigh@tfi.org::990e92e5-82a1-49c4-8ec6-e69a6cf91ddc" providerId="AD" clId="Web-{D1262FA5-6B85-1A1A-2CFA-D50788B66F1E}" dt="2026-01-28T04:03:56.593" v="261"/>
          <ac:picMkLst>
            <pc:docMk/>
            <pc:sldMk cId="772329276" sldId="293"/>
            <ac:picMk id="7" creationId="{FD2C71A5-5B1B-E163-6732-46E62B6CC8C5}"/>
          </ac:picMkLst>
        </pc:picChg>
        <pc:picChg chg="mod ord">
          <ac:chgData name="Veronica Nigh" userId="S::vnigh@tfi.org::990e92e5-82a1-49c4-8ec6-e69a6cf91ddc" providerId="AD" clId="Web-{D1262FA5-6B85-1A1A-2CFA-D50788B66F1E}" dt="2026-01-28T06:26:35.037" v="532"/>
          <ac:picMkLst>
            <pc:docMk/>
            <pc:sldMk cId="772329276" sldId="293"/>
            <ac:picMk id="22" creationId="{7BD4D1E1-F82B-D904-B610-DB5B729EA82E}"/>
          </ac:picMkLst>
        </pc:picChg>
      </pc:sldChg>
      <pc:sldChg chg="modSp">
        <pc:chgData name="Veronica Nigh" userId="S::vnigh@tfi.org::990e92e5-82a1-49c4-8ec6-e69a6cf91ddc" providerId="AD" clId="Web-{D1262FA5-6B85-1A1A-2CFA-D50788B66F1E}" dt="2026-01-28T03:56:35.427" v="194" actId="20577"/>
        <pc:sldMkLst>
          <pc:docMk/>
          <pc:sldMk cId="4130361672" sldId="304"/>
        </pc:sldMkLst>
        <pc:spChg chg="mod">
          <ac:chgData name="Veronica Nigh" userId="S::vnigh@tfi.org::990e92e5-82a1-49c4-8ec6-e69a6cf91ddc" providerId="AD" clId="Web-{D1262FA5-6B85-1A1A-2CFA-D50788B66F1E}" dt="2026-01-28T03:56:35.427" v="194" actId="20577"/>
          <ac:spMkLst>
            <pc:docMk/>
            <pc:sldMk cId="4130361672" sldId="304"/>
            <ac:spMk id="3" creationId="{37B8E009-BEF7-0BC7-1EBF-44EBC3318AEE}"/>
          </ac:spMkLst>
        </pc:spChg>
      </pc:sldChg>
      <pc:sldChg chg="addSp delSp modSp add replId">
        <pc:chgData name="Veronica Nigh" userId="S::vnigh@tfi.org::990e92e5-82a1-49c4-8ec6-e69a6cf91ddc" providerId="AD" clId="Web-{D1262FA5-6B85-1A1A-2CFA-D50788B66F1E}" dt="2026-01-28T04:01:35.038" v="216"/>
        <pc:sldMkLst>
          <pc:docMk/>
          <pc:sldMk cId="2258225004" sldId="305"/>
        </pc:sldMkLst>
        <pc:spChg chg="del">
          <ac:chgData name="Veronica Nigh" userId="S::vnigh@tfi.org::990e92e5-82a1-49c4-8ec6-e69a6cf91ddc" providerId="AD" clId="Web-{D1262FA5-6B85-1A1A-2CFA-D50788B66F1E}" dt="2026-01-28T03:30:09.806" v="100"/>
          <ac:spMkLst>
            <pc:docMk/>
            <pc:sldMk cId="2258225004" sldId="305"/>
            <ac:spMk id="3" creationId="{C1E3517C-088F-0C8A-E13B-4C3DE52B89DD}"/>
          </ac:spMkLst>
        </pc:spChg>
        <pc:spChg chg="add del">
          <ac:chgData name="Veronica Nigh" userId="S::vnigh@tfi.org::990e92e5-82a1-49c4-8ec6-e69a6cf91ddc" providerId="AD" clId="Web-{D1262FA5-6B85-1A1A-2CFA-D50788B66F1E}" dt="2026-01-28T03:33:08.012" v="112"/>
          <ac:spMkLst>
            <pc:docMk/>
            <pc:sldMk cId="2258225004" sldId="305"/>
            <ac:spMk id="4" creationId="{387788FA-B929-F8FD-9B8F-B8F5C1AB5368}"/>
          </ac:spMkLst>
        </pc:spChg>
        <pc:spChg chg="mod">
          <ac:chgData name="Veronica Nigh" userId="S::vnigh@tfi.org::990e92e5-82a1-49c4-8ec6-e69a6cf91ddc" providerId="AD" clId="Web-{D1262FA5-6B85-1A1A-2CFA-D50788B66F1E}" dt="2026-01-28T03:16:58.900" v="8" actId="20577"/>
          <ac:spMkLst>
            <pc:docMk/>
            <pc:sldMk cId="2258225004" sldId="305"/>
            <ac:spMk id="5" creationId="{08E59128-D71E-F37E-5EAC-6377D6CE84D5}"/>
          </ac:spMkLst>
        </pc:spChg>
        <pc:spChg chg="add del mod">
          <ac:chgData name="Veronica Nigh" userId="S::vnigh@tfi.org::990e92e5-82a1-49c4-8ec6-e69a6cf91ddc" providerId="AD" clId="Web-{D1262FA5-6B85-1A1A-2CFA-D50788B66F1E}" dt="2026-01-28T04:01:35.038" v="216"/>
          <ac:spMkLst>
            <pc:docMk/>
            <pc:sldMk cId="2258225004" sldId="305"/>
            <ac:spMk id="21" creationId="{D6135650-2194-E65B-C5FD-33EC021EDE1B}"/>
          </ac:spMkLst>
        </pc:spChg>
        <pc:picChg chg="del mod">
          <ac:chgData name="Veronica Nigh" userId="S::vnigh@tfi.org::990e92e5-82a1-49c4-8ec6-e69a6cf91ddc" providerId="AD" clId="Web-{D1262FA5-6B85-1A1A-2CFA-D50788B66F1E}" dt="2026-01-28T03:30:04.290" v="98"/>
          <ac:picMkLst>
            <pc:docMk/>
            <pc:sldMk cId="2258225004" sldId="305"/>
            <ac:picMk id="2" creationId="{71A20B31-59CD-1103-C6B9-179FDFF141F6}"/>
          </ac:picMkLst>
        </pc:picChg>
        <pc:picChg chg="add del mod">
          <ac:chgData name="Veronica Nigh" userId="S::vnigh@tfi.org::990e92e5-82a1-49c4-8ec6-e69a6cf91ddc" providerId="AD" clId="Web-{D1262FA5-6B85-1A1A-2CFA-D50788B66F1E}" dt="2026-01-28T03:29:45.509" v="95"/>
          <ac:picMkLst>
            <pc:docMk/>
            <pc:sldMk cId="2258225004" sldId="305"/>
            <ac:picMk id="8" creationId="{D3C5E090-FDC6-D1A0-925F-45A37706BACC}"/>
          </ac:picMkLst>
        </pc:picChg>
        <pc:picChg chg="del">
          <ac:chgData name="Veronica Nigh" userId="S::vnigh@tfi.org::990e92e5-82a1-49c4-8ec6-e69a6cf91ddc" providerId="AD" clId="Web-{D1262FA5-6B85-1A1A-2CFA-D50788B66F1E}" dt="2026-01-28T03:17:38.106" v="18"/>
          <ac:picMkLst>
            <pc:docMk/>
            <pc:sldMk cId="2258225004" sldId="305"/>
            <ac:picMk id="9" creationId="{8B5CEA1D-B0F8-30B4-7A64-0786FCEEB4C0}"/>
          </ac:picMkLst>
        </pc:picChg>
        <pc:picChg chg="del mod">
          <ac:chgData name="Veronica Nigh" userId="S::vnigh@tfi.org::990e92e5-82a1-49c4-8ec6-e69a6cf91ddc" providerId="AD" clId="Web-{D1262FA5-6B85-1A1A-2CFA-D50788B66F1E}" dt="2026-01-28T03:30:06.884" v="99"/>
          <ac:picMkLst>
            <pc:docMk/>
            <pc:sldMk cId="2258225004" sldId="305"/>
            <ac:picMk id="10" creationId="{2D26699D-3653-3E97-EE2E-12F653234796}"/>
          </ac:picMkLst>
        </pc:picChg>
        <pc:picChg chg="del">
          <ac:chgData name="Veronica Nigh" userId="S::vnigh@tfi.org::990e92e5-82a1-49c4-8ec6-e69a6cf91ddc" providerId="AD" clId="Web-{D1262FA5-6B85-1A1A-2CFA-D50788B66F1E}" dt="2026-01-28T03:17:35.840" v="17"/>
          <ac:picMkLst>
            <pc:docMk/>
            <pc:sldMk cId="2258225004" sldId="305"/>
            <ac:picMk id="11" creationId="{EE7FFCFA-085F-BAE7-B892-1C48B15E0723}"/>
          </ac:picMkLst>
        </pc:picChg>
        <pc:picChg chg="add del mod">
          <ac:chgData name="Veronica Nigh" userId="S::vnigh@tfi.org::990e92e5-82a1-49c4-8ec6-e69a6cf91ddc" providerId="AD" clId="Web-{D1262FA5-6B85-1A1A-2CFA-D50788B66F1E}" dt="2026-01-28T03:26:54.081" v="75"/>
          <ac:picMkLst>
            <pc:docMk/>
            <pc:sldMk cId="2258225004" sldId="305"/>
            <ac:picMk id="12" creationId="{1C3B066C-5547-1DE5-74D3-CC1399877D30}"/>
          </ac:picMkLst>
        </pc:picChg>
        <pc:picChg chg="add del mod">
          <ac:chgData name="Veronica Nigh" userId="S::vnigh@tfi.org::990e92e5-82a1-49c4-8ec6-e69a6cf91ddc" providerId="AD" clId="Web-{D1262FA5-6B85-1A1A-2CFA-D50788B66F1E}" dt="2026-01-28T03:26:55.253" v="76"/>
          <ac:picMkLst>
            <pc:docMk/>
            <pc:sldMk cId="2258225004" sldId="305"/>
            <ac:picMk id="13" creationId="{14BDA9FB-C6B0-222D-3499-16531F800909}"/>
          </ac:picMkLst>
        </pc:picChg>
        <pc:picChg chg="add del mod">
          <ac:chgData name="Veronica Nigh" userId="S::vnigh@tfi.org::990e92e5-82a1-49c4-8ec6-e69a6cf91ddc" providerId="AD" clId="Web-{D1262FA5-6B85-1A1A-2CFA-D50788B66F1E}" dt="2026-01-28T03:26:56.660" v="77"/>
          <ac:picMkLst>
            <pc:docMk/>
            <pc:sldMk cId="2258225004" sldId="305"/>
            <ac:picMk id="14" creationId="{76E4E199-5F5F-F493-C481-2413AA4E88A3}"/>
          </ac:picMkLst>
        </pc:picChg>
        <pc:picChg chg="add mod">
          <ac:chgData name="Veronica Nigh" userId="S::vnigh@tfi.org::990e92e5-82a1-49c4-8ec6-e69a6cf91ddc" providerId="AD" clId="Web-{D1262FA5-6B85-1A1A-2CFA-D50788B66F1E}" dt="2026-01-28T03:52:36.048" v="174" actId="1076"/>
          <ac:picMkLst>
            <pc:docMk/>
            <pc:sldMk cId="2258225004" sldId="305"/>
            <ac:picMk id="15" creationId="{4970B7B9-B166-1D4B-ACE9-DB28BF536F4E}"/>
          </ac:picMkLst>
        </pc:picChg>
        <pc:picChg chg="add mod">
          <ac:chgData name="Veronica Nigh" userId="S::vnigh@tfi.org::990e92e5-82a1-49c4-8ec6-e69a6cf91ddc" providerId="AD" clId="Web-{D1262FA5-6B85-1A1A-2CFA-D50788B66F1E}" dt="2026-01-28T03:53:24.534" v="182" actId="1076"/>
          <ac:picMkLst>
            <pc:docMk/>
            <pc:sldMk cId="2258225004" sldId="305"/>
            <ac:picMk id="16" creationId="{F8DB8A28-5BB1-813A-85D1-4A9B2666F817}"/>
          </ac:picMkLst>
        </pc:picChg>
        <pc:picChg chg="add mod">
          <ac:chgData name="Veronica Nigh" userId="S::vnigh@tfi.org::990e92e5-82a1-49c4-8ec6-e69a6cf91ddc" providerId="AD" clId="Web-{D1262FA5-6B85-1A1A-2CFA-D50788B66F1E}" dt="2026-01-28T03:53:56.300" v="185" actId="1076"/>
          <ac:picMkLst>
            <pc:docMk/>
            <pc:sldMk cId="2258225004" sldId="305"/>
            <ac:picMk id="17" creationId="{7ED85605-2BDB-C09B-CD40-99E02DC2C303}"/>
          </ac:picMkLst>
        </pc:picChg>
        <pc:picChg chg="add mod">
          <ac:chgData name="Veronica Nigh" userId="S::vnigh@tfi.org::990e92e5-82a1-49c4-8ec6-e69a6cf91ddc" providerId="AD" clId="Web-{D1262FA5-6B85-1A1A-2CFA-D50788B66F1E}" dt="2026-01-28T03:54:05.253" v="186" actId="1076"/>
          <ac:picMkLst>
            <pc:docMk/>
            <pc:sldMk cId="2258225004" sldId="305"/>
            <ac:picMk id="18" creationId="{7CC51D4E-C55F-D187-650D-ED32600678A5}"/>
          </ac:picMkLst>
        </pc:picChg>
        <pc:picChg chg="add mod modCrop">
          <ac:chgData name="Veronica Nigh" userId="S::vnigh@tfi.org::990e92e5-82a1-49c4-8ec6-e69a6cf91ddc" providerId="AD" clId="Web-{D1262FA5-6B85-1A1A-2CFA-D50788B66F1E}" dt="2026-01-28T03:53:46.409" v="184" actId="1076"/>
          <ac:picMkLst>
            <pc:docMk/>
            <pc:sldMk cId="2258225004" sldId="305"/>
            <ac:picMk id="19" creationId="{A7C083C4-4AB5-801D-E2A6-3291193927DF}"/>
          </ac:picMkLst>
        </pc:picChg>
        <pc:picChg chg="add mod modCrop">
          <ac:chgData name="Veronica Nigh" userId="S::vnigh@tfi.org::990e92e5-82a1-49c4-8ec6-e69a6cf91ddc" providerId="AD" clId="Web-{D1262FA5-6B85-1A1A-2CFA-D50788B66F1E}" dt="2026-01-28T03:52:51.330" v="176" actId="1076"/>
          <ac:picMkLst>
            <pc:docMk/>
            <pc:sldMk cId="2258225004" sldId="305"/>
            <ac:picMk id="20" creationId="{90BC5AD5-FD7C-A38B-730C-00289CF71BD3}"/>
          </ac:picMkLst>
        </pc:picChg>
      </pc:sldChg>
      <pc:sldChg chg="new del">
        <pc:chgData name="Veronica Nigh" userId="S::vnigh@tfi.org::990e92e5-82a1-49c4-8ec6-e69a6cf91ddc" providerId="AD" clId="Web-{D1262FA5-6B85-1A1A-2CFA-D50788B66F1E}" dt="2026-01-28T03:56:43.490" v="196"/>
        <pc:sldMkLst>
          <pc:docMk/>
          <pc:sldMk cId="448208903" sldId="306"/>
        </pc:sldMkLst>
      </pc:sldChg>
      <pc:sldChg chg="modSp add del replId">
        <pc:chgData name="Veronica Nigh" userId="S::vnigh@tfi.org::990e92e5-82a1-49c4-8ec6-e69a6cf91ddc" providerId="AD" clId="Web-{D1262FA5-6B85-1A1A-2CFA-D50788B66F1E}" dt="2026-01-28T04:02:13.041" v="221"/>
        <pc:sldMkLst>
          <pc:docMk/>
          <pc:sldMk cId="3007497737" sldId="306"/>
        </pc:sldMkLst>
        <pc:spChg chg="mod">
          <ac:chgData name="Veronica Nigh" userId="S::vnigh@tfi.org::990e92e5-82a1-49c4-8ec6-e69a6cf91ddc" providerId="AD" clId="Web-{D1262FA5-6B85-1A1A-2CFA-D50788B66F1E}" dt="2026-01-28T04:01:07.849" v="212" actId="20577"/>
          <ac:spMkLst>
            <pc:docMk/>
            <pc:sldMk cId="3007497737" sldId="306"/>
            <ac:spMk id="5" creationId="{D046AF15-94B1-0803-956E-D2396DC1E81C}"/>
          </ac:spMkLst>
        </pc:spChg>
      </pc:sldChg>
      <pc:sldChg chg="add replId">
        <pc:chgData name="Veronica Nigh" userId="S::vnigh@tfi.org::990e92e5-82a1-49c4-8ec6-e69a6cf91ddc" providerId="AD" clId="Web-{D1262FA5-6B85-1A1A-2CFA-D50788B66F1E}" dt="2026-01-28T04:01:47.961" v="217"/>
        <pc:sldMkLst>
          <pc:docMk/>
          <pc:sldMk cId="2102808634" sldId="307"/>
        </pc:sldMkLst>
      </pc:sldChg>
      <pc:sldChg chg="add del replId">
        <pc:chgData name="Veronica Nigh" userId="S::vnigh@tfi.org::990e92e5-82a1-49c4-8ec6-e69a6cf91ddc" providerId="AD" clId="Web-{D1262FA5-6B85-1A1A-2CFA-D50788B66F1E}" dt="2026-01-28T06:29:30.728" v="548"/>
        <pc:sldMkLst>
          <pc:docMk/>
          <pc:sldMk cId="1739123308" sldId="308"/>
        </pc:sldMkLst>
      </pc:sldChg>
      <pc:sldChg chg="modSp add replId">
        <pc:chgData name="Veronica Nigh" userId="S::vnigh@tfi.org::990e92e5-82a1-49c4-8ec6-e69a6cf91ddc" providerId="AD" clId="Web-{D1262FA5-6B85-1A1A-2CFA-D50788B66F1E}" dt="2026-01-28T06:38:02.999" v="759" actId="20577"/>
        <pc:sldMkLst>
          <pc:docMk/>
          <pc:sldMk cId="3476609826" sldId="308"/>
        </pc:sldMkLst>
        <pc:spChg chg="mod">
          <ac:chgData name="Veronica Nigh" userId="S::vnigh@tfi.org::990e92e5-82a1-49c4-8ec6-e69a6cf91ddc" providerId="AD" clId="Web-{D1262FA5-6B85-1A1A-2CFA-D50788B66F1E}" dt="2026-01-28T06:38:02.999" v="759" actId="20577"/>
          <ac:spMkLst>
            <pc:docMk/>
            <pc:sldMk cId="3476609826" sldId="308"/>
            <ac:spMk id="3" creationId="{CAF30F72-6880-4F4D-0A18-AE4EE5A9A463}"/>
          </ac:spMkLst>
        </pc:spChg>
        <pc:spChg chg="mod">
          <ac:chgData name="Veronica Nigh" userId="S::vnigh@tfi.org::990e92e5-82a1-49c4-8ec6-e69a6cf91ddc" providerId="AD" clId="Web-{D1262FA5-6B85-1A1A-2CFA-D50788B66F1E}" dt="2026-01-28T06:32:48.919" v="609" actId="20577"/>
          <ac:spMkLst>
            <pc:docMk/>
            <pc:sldMk cId="3476609826" sldId="308"/>
            <ac:spMk id="5" creationId="{C22291E5-3C22-092D-F36A-FD2488BDF061}"/>
          </ac:spMkLst>
        </pc:spChg>
      </pc:sldChg>
    </pc:docChg>
  </pc:docChgLst>
</pc:chgInfo>
</file>

<file path=ppt/comments/modernComment_10F_D0A09D28.xml><?xml version="1.0" encoding="utf-8"?>
<p188:cmLst xmlns:a="http://schemas.openxmlformats.org/drawingml/2006/main" xmlns:r="http://schemas.openxmlformats.org/officeDocument/2006/relationships" xmlns:p188="http://schemas.microsoft.com/office/powerpoint/2018/8/main">
  <p188:cm id="{FA02F0B2-0A6D-422F-990C-54C16EB00FFD}" authorId="{9B19051D-6A5D-BFF6-E919-6FB5A61B41CA}" created="2025-09-03T13:13:49.896">
    <pc:sldMkLst xmlns:pc="http://schemas.microsoft.com/office/powerpoint/2013/main/command">
      <pc:docMk/>
      <pc:sldMk cId="3500186920" sldId="271"/>
    </pc:sldMkLst>
    <p188:txBody>
      <a:bodyPr/>
      <a:lstStyle/>
      <a:p>
        <a:r>
          <a:rPr lang="en-US"/>
          <a:t>need text to be congruent throughout, what is TFI's brand for font?</a:t>
        </a:r>
      </a:p>
    </p188:txBody>
  </p188:cm>
</p188:cmLst>
</file>

<file path=ppt/comments/modernComment_11C_9EC038FF.xml><?xml version="1.0" encoding="utf-8"?>
<p188:cmLst xmlns:a="http://schemas.openxmlformats.org/drawingml/2006/main" xmlns:r="http://schemas.openxmlformats.org/officeDocument/2006/relationships" xmlns:p188="http://schemas.microsoft.com/office/powerpoint/2018/8/main">
  <p188:cm id="{8CEB13A0-C6D4-48B9-A1B4-B5F7405EECAD}" authorId="{9B19051D-6A5D-BFF6-E919-6FB5A61B41CA}" created="2025-09-03T14:00:16.664">
    <pc:sldMkLst xmlns:pc="http://schemas.microsoft.com/office/powerpoint/2013/main/command">
      <pc:docMk/>
      <pc:sldMk cId="2663397631" sldId="284"/>
    </pc:sldMkLst>
    <p188:txBody>
      <a:bodyPr/>
      <a:lstStyle/>
      <a:p>
        <a:r>
          <a:rPr lang="en-US"/>
          <a:t>Bella to include statement on fee</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38299-095D-4D37-949C-0AB2387331A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EDA90E0F-7898-4454-8875-5A194E27FA48}">
      <dgm:prSet phldrT="[Text]"/>
      <dgm:spPr/>
      <dgm:t>
        <a:bodyPr/>
        <a:lstStyle/>
        <a:p>
          <a:r>
            <a:rPr lang="en-US" b="1">
              <a:latin typeface="Montserrat"/>
            </a:rPr>
            <a:t>Policy Committees</a:t>
          </a:r>
        </a:p>
      </dgm:t>
    </dgm:pt>
    <dgm:pt modelId="{0C509B6A-A362-47F1-BCAD-5EE335E6695E}" type="parTrans" cxnId="{C28A7A5E-266F-435F-B604-A3F58D0BE9EE}">
      <dgm:prSet/>
      <dgm:spPr/>
      <dgm:t>
        <a:bodyPr/>
        <a:lstStyle/>
        <a:p>
          <a:endParaRPr lang="en-US"/>
        </a:p>
      </dgm:t>
    </dgm:pt>
    <dgm:pt modelId="{6890475C-C197-4EF2-951F-8C4BB11F2644}" type="sibTrans" cxnId="{C28A7A5E-266F-435F-B604-A3F58D0BE9EE}">
      <dgm:prSet/>
      <dgm:spPr/>
      <dgm:t>
        <a:bodyPr/>
        <a:lstStyle/>
        <a:p>
          <a:endParaRPr lang="en-US"/>
        </a:p>
      </dgm:t>
    </dgm:pt>
    <dgm:pt modelId="{97D7DC4F-0063-4B24-BE04-16D11BC4F1C0}">
      <dgm:prSet phldrT="[Text]"/>
      <dgm:spPr/>
      <dgm:t>
        <a:bodyPr/>
        <a:lstStyle/>
        <a:p>
          <a:r>
            <a:rPr lang="en-US" b="1">
              <a:latin typeface="Montserrat"/>
            </a:rPr>
            <a:t>Program Committees</a:t>
          </a:r>
        </a:p>
      </dgm:t>
    </dgm:pt>
    <dgm:pt modelId="{EED16EAA-AE43-49FF-90F3-BCEF540B1E3B}" type="parTrans" cxnId="{14657EF0-97EA-4C2D-AD54-7FACD71344F8}">
      <dgm:prSet/>
      <dgm:spPr/>
      <dgm:t>
        <a:bodyPr/>
        <a:lstStyle/>
        <a:p>
          <a:endParaRPr lang="en-US"/>
        </a:p>
      </dgm:t>
    </dgm:pt>
    <dgm:pt modelId="{FADCA7C3-A658-4547-87B4-18C52AC7579E}" type="sibTrans" cxnId="{14657EF0-97EA-4C2D-AD54-7FACD71344F8}">
      <dgm:prSet/>
      <dgm:spPr/>
      <dgm:t>
        <a:bodyPr/>
        <a:lstStyle/>
        <a:p>
          <a:endParaRPr lang="en-US"/>
        </a:p>
      </dgm:t>
    </dgm:pt>
    <dgm:pt modelId="{93D3DDFC-3ECD-4984-A2E0-F232E970AF9D}">
      <dgm:prSet phldrT="[Text]"/>
      <dgm:spPr/>
      <dgm:t>
        <a:bodyPr/>
        <a:lstStyle/>
        <a:p>
          <a:r>
            <a:rPr lang="en-US">
              <a:latin typeface="Montserrat"/>
            </a:rPr>
            <a:t>Sustainability</a:t>
          </a:r>
        </a:p>
      </dgm:t>
    </dgm:pt>
    <dgm:pt modelId="{51EBBC23-C204-4400-AECB-B7DDC70A0774}" type="parTrans" cxnId="{FED92615-C615-4C92-AD7A-A0B8A3E9B147}">
      <dgm:prSet/>
      <dgm:spPr/>
      <dgm:t>
        <a:bodyPr/>
        <a:lstStyle/>
        <a:p>
          <a:endParaRPr lang="en-US"/>
        </a:p>
      </dgm:t>
    </dgm:pt>
    <dgm:pt modelId="{03C4641B-9FF9-4A96-A83C-8F27C6AF346B}" type="sibTrans" cxnId="{FED92615-C615-4C92-AD7A-A0B8A3E9B147}">
      <dgm:prSet/>
      <dgm:spPr/>
      <dgm:t>
        <a:bodyPr/>
        <a:lstStyle/>
        <a:p>
          <a:endParaRPr lang="en-US"/>
        </a:p>
      </dgm:t>
    </dgm:pt>
    <dgm:pt modelId="{6FAD3B07-4BB2-43B8-89DB-F32E2A9D0AE0}">
      <dgm:prSet phldrT="[Text]"/>
      <dgm:spPr/>
      <dgm:t>
        <a:bodyPr/>
        <a:lstStyle/>
        <a:p>
          <a:r>
            <a:rPr lang="en-US">
              <a:latin typeface="Montserrat"/>
            </a:rPr>
            <a:t>Communications</a:t>
          </a:r>
        </a:p>
      </dgm:t>
    </dgm:pt>
    <dgm:pt modelId="{C4843442-023B-49D3-859D-292CA3817BDF}" type="parTrans" cxnId="{7371A91F-CB2E-454E-8CF2-8E8967966099}">
      <dgm:prSet/>
      <dgm:spPr/>
      <dgm:t>
        <a:bodyPr/>
        <a:lstStyle/>
        <a:p>
          <a:endParaRPr lang="en-US"/>
        </a:p>
      </dgm:t>
    </dgm:pt>
    <dgm:pt modelId="{723EEB7C-6515-4F2E-AAD1-AD2DF13D89B8}" type="sibTrans" cxnId="{7371A91F-CB2E-454E-8CF2-8E8967966099}">
      <dgm:prSet/>
      <dgm:spPr/>
      <dgm:t>
        <a:bodyPr/>
        <a:lstStyle/>
        <a:p>
          <a:endParaRPr lang="en-US"/>
        </a:p>
      </dgm:t>
    </dgm:pt>
    <dgm:pt modelId="{466EB252-6FB7-4E09-8328-C3F71F06E04B}">
      <dgm:prSet phldrT="[Text]"/>
      <dgm:spPr/>
      <dgm:t>
        <a:bodyPr/>
        <a:lstStyle/>
        <a:p>
          <a:r>
            <a:rPr lang="en-US" err="1">
              <a:latin typeface="Montserrat"/>
            </a:rPr>
            <a:t>Biostimulants</a:t>
          </a:r>
        </a:p>
      </dgm:t>
    </dgm:pt>
    <dgm:pt modelId="{23F0DDB0-71D0-401C-B506-B455ED03EA38}" type="parTrans" cxnId="{CC92E185-05C8-4EAF-A69A-6181004384F1}">
      <dgm:prSet/>
      <dgm:spPr/>
      <dgm:t>
        <a:bodyPr/>
        <a:lstStyle/>
        <a:p>
          <a:endParaRPr lang="en-US"/>
        </a:p>
      </dgm:t>
    </dgm:pt>
    <dgm:pt modelId="{9A736DAB-0038-4901-AABB-2866A7561E2E}" type="sibTrans" cxnId="{CC92E185-05C8-4EAF-A69A-6181004384F1}">
      <dgm:prSet/>
      <dgm:spPr/>
      <dgm:t>
        <a:bodyPr/>
        <a:lstStyle/>
        <a:p>
          <a:endParaRPr lang="en-US"/>
        </a:p>
      </dgm:t>
    </dgm:pt>
    <dgm:pt modelId="{98FB5A93-0D9F-465D-8BE2-9BFCC76260B5}">
      <dgm:prSet phldrT="[Text]"/>
      <dgm:spPr/>
      <dgm:t>
        <a:bodyPr/>
        <a:lstStyle/>
        <a:p>
          <a:pPr rtl="0"/>
          <a:r>
            <a:rPr lang="en-US">
              <a:latin typeface="Montserrat"/>
            </a:rPr>
            <a:t>Product Quality and Technology (PQT</a:t>
          </a:r>
          <a:r>
            <a:rPr lang="en-US" sz="2200">
              <a:latin typeface="Montserrat"/>
            </a:rPr>
            <a:t>)</a:t>
          </a:r>
          <a:endParaRPr lang="en-US" sz="2200">
            <a:latin typeface="Calibri"/>
            <a:ea typeface="Calibri"/>
            <a:cs typeface="Calibri"/>
          </a:endParaRPr>
        </a:p>
      </dgm:t>
    </dgm:pt>
    <dgm:pt modelId="{278A842D-ED88-46DF-80CB-9F8B75E2B202}" type="parTrans" cxnId="{105DD98E-09D6-41BD-AE46-83FCC3EA6E4B}">
      <dgm:prSet/>
      <dgm:spPr/>
      <dgm:t>
        <a:bodyPr/>
        <a:lstStyle/>
        <a:p>
          <a:endParaRPr lang="en-US"/>
        </a:p>
      </dgm:t>
    </dgm:pt>
    <dgm:pt modelId="{19A5D414-6620-424F-A5B5-46C93137A0C3}" type="sibTrans" cxnId="{105DD98E-09D6-41BD-AE46-83FCC3EA6E4B}">
      <dgm:prSet/>
      <dgm:spPr/>
      <dgm:t>
        <a:bodyPr/>
        <a:lstStyle/>
        <a:p>
          <a:endParaRPr lang="en-US"/>
        </a:p>
      </dgm:t>
    </dgm:pt>
    <dgm:pt modelId="{7813DE2F-ED6A-41C8-8D4D-E52200505B82}">
      <dgm:prSet phldrT="[Text]"/>
      <dgm:spPr/>
      <dgm:t>
        <a:bodyPr/>
        <a:lstStyle/>
        <a:p>
          <a:r>
            <a:rPr lang="en-US">
              <a:latin typeface="Montserrat"/>
            </a:rPr>
            <a:t>Economics</a:t>
          </a:r>
        </a:p>
      </dgm:t>
    </dgm:pt>
    <dgm:pt modelId="{58664428-7A3A-4EBA-824F-DBA92FE05252}" type="sibTrans" cxnId="{29FEE94A-4704-403C-B172-D1245AC4B1A9}">
      <dgm:prSet/>
      <dgm:spPr/>
      <dgm:t>
        <a:bodyPr/>
        <a:lstStyle/>
        <a:p>
          <a:endParaRPr lang="en-US"/>
        </a:p>
      </dgm:t>
    </dgm:pt>
    <dgm:pt modelId="{8E7E1579-05FE-40CC-BDD8-33D16A4AFAEA}" type="parTrans" cxnId="{29FEE94A-4704-403C-B172-D1245AC4B1A9}">
      <dgm:prSet/>
      <dgm:spPr/>
      <dgm:t>
        <a:bodyPr/>
        <a:lstStyle/>
        <a:p>
          <a:endParaRPr lang="en-US"/>
        </a:p>
      </dgm:t>
    </dgm:pt>
    <dgm:pt modelId="{04F6CB48-512C-4D80-B50F-32E256B7993D}">
      <dgm:prSet phldrT="[Text]"/>
      <dgm:spPr/>
      <dgm:t>
        <a:bodyPr/>
        <a:lstStyle/>
        <a:p>
          <a:r>
            <a:rPr lang="en-US" b="1">
              <a:latin typeface="Montserrat"/>
            </a:rPr>
            <a:t>Sector Councils</a:t>
          </a:r>
          <a:endParaRPr lang="en-US" sz="1800" b="1">
            <a:latin typeface="Montserrat"/>
          </a:endParaRPr>
        </a:p>
      </dgm:t>
    </dgm:pt>
    <dgm:pt modelId="{75D2931E-EF61-47DF-AF61-72FD387595FC}" type="sibTrans" cxnId="{B0F5A794-129F-45D2-9552-89717A1F6F74}">
      <dgm:prSet/>
      <dgm:spPr/>
      <dgm:t>
        <a:bodyPr/>
        <a:lstStyle/>
        <a:p>
          <a:endParaRPr lang="en-US"/>
        </a:p>
      </dgm:t>
    </dgm:pt>
    <dgm:pt modelId="{CF8314BB-3C67-4169-8EA9-BA744AAB2E9E}" type="parTrans" cxnId="{B0F5A794-129F-45D2-9552-89717A1F6F74}">
      <dgm:prSet/>
      <dgm:spPr/>
      <dgm:t>
        <a:bodyPr/>
        <a:lstStyle/>
        <a:p>
          <a:endParaRPr lang="en-US"/>
        </a:p>
      </dgm:t>
    </dgm:pt>
    <dgm:pt modelId="{76C8C66C-7A93-41F7-B6B9-A06EDC06DA4B}" type="pres">
      <dgm:prSet presAssocID="{1D438299-095D-4D37-949C-0AB2387331A8}" presName="Name0" presStyleCnt="0">
        <dgm:presLayoutVars>
          <dgm:dir/>
          <dgm:animLvl val="lvl"/>
          <dgm:resizeHandles val="exact"/>
        </dgm:presLayoutVars>
      </dgm:prSet>
      <dgm:spPr/>
    </dgm:pt>
    <dgm:pt modelId="{6A19E28E-E4FE-4490-8D50-66EEEF2210E9}" type="pres">
      <dgm:prSet presAssocID="{EDA90E0F-7898-4454-8875-5A194E27FA48}" presName="composite" presStyleCnt="0"/>
      <dgm:spPr/>
    </dgm:pt>
    <dgm:pt modelId="{533E3AED-AAC2-4386-B842-B0F529D1716D}" type="pres">
      <dgm:prSet presAssocID="{EDA90E0F-7898-4454-8875-5A194E27FA48}" presName="parTx" presStyleLbl="alignNode1" presStyleIdx="0" presStyleCnt="3">
        <dgm:presLayoutVars>
          <dgm:chMax val="0"/>
          <dgm:chPref val="0"/>
          <dgm:bulletEnabled val="1"/>
        </dgm:presLayoutVars>
      </dgm:prSet>
      <dgm:spPr/>
    </dgm:pt>
    <dgm:pt modelId="{4AE9C27C-B7A9-4F71-99AA-E8B8BAD1D9C8}" type="pres">
      <dgm:prSet presAssocID="{EDA90E0F-7898-4454-8875-5A194E27FA48}" presName="desTx" presStyleLbl="alignAccFollowNode1" presStyleIdx="0" presStyleCnt="3">
        <dgm:presLayoutVars>
          <dgm:bulletEnabled val="1"/>
        </dgm:presLayoutVars>
      </dgm:prSet>
      <dgm:spPr/>
    </dgm:pt>
    <dgm:pt modelId="{07CD81F9-59B4-4861-B12F-362A1E59F31C}" type="pres">
      <dgm:prSet presAssocID="{6890475C-C197-4EF2-951F-8C4BB11F2644}" presName="space" presStyleCnt="0"/>
      <dgm:spPr/>
    </dgm:pt>
    <dgm:pt modelId="{0A9D93CB-D229-48E2-B18B-62BC77CFB845}" type="pres">
      <dgm:prSet presAssocID="{97D7DC4F-0063-4B24-BE04-16D11BC4F1C0}" presName="composite" presStyleCnt="0"/>
      <dgm:spPr/>
    </dgm:pt>
    <dgm:pt modelId="{3FF17946-3603-42EE-84C1-A18B796D2583}" type="pres">
      <dgm:prSet presAssocID="{97D7DC4F-0063-4B24-BE04-16D11BC4F1C0}" presName="parTx" presStyleLbl="alignNode1" presStyleIdx="1" presStyleCnt="3" custLinFactNeighborX="-93" custLinFactNeighborY="748">
        <dgm:presLayoutVars>
          <dgm:chMax val="0"/>
          <dgm:chPref val="0"/>
          <dgm:bulletEnabled val="1"/>
        </dgm:presLayoutVars>
      </dgm:prSet>
      <dgm:spPr/>
    </dgm:pt>
    <dgm:pt modelId="{E3BB0039-2A71-42F9-8110-C11FFBB22DA6}" type="pres">
      <dgm:prSet presAssocID="{97D7DC4F-0063-4B24-BE04-16D11BC4F1C0}" presName="desTx" presStyleLbl="alignAccFollowNode1" presStyleIdx="1" presStyleCnt="3">
        <dgm:presLayoutVars>
          <dgm:bulletEnabled val="1"/>
        </dgm:presLayoutVars>
      </dgm:prSet>
      <dgm:spPr/>
    </dgm:pt>
    <dgm:pt modelId="{F1110DB0-5457-4A2A-86C4-A02AB7EA7464}" type="pres">
      <dgm:prSet presAssocID="{FADCA7C3-A658-4547-87B4-18C52AC7579E}" presName="space" presStyleCnt="0"/>
      <dgm:spPr/>
    </dgm:pt>
    <dgm:pt modelId="{EC51856F-B06E-4DE1-84F5-6088D97B34BC}" type="pres">
      <dgm:prSet presAssocID="{04F6CB48-512C-4D80-B50F-32E256B7993D}" presName="composite" presStyleCnt="0"/>
      <dgm:spPr/>
    </dgm:pt>
    <dgm:pt modelId="{1D18A12B-9750-4911-A000-35A5FE188546}" type="pres">
      <dgm:prSet presAssocID="{04F6CB48-512C-4D80-B50F-32E256B7993D}" presName="parTx" presStyleLbl="alignNode1" presStyleIdx="2" presStyleCnt="3" custLinFactNeighborX="406" custLinFactNeighborY="-2242">
        <dgm:presLayoutVars>
          <dgm:chMax val="0"/>
          <dgm:chPref val="0"/>
          <dgm:bulletEnabled val="1"/>
        </dgm:presLayoutVars>
      </dgm:prSet>
      <dgm:spPr/>
    </dgm:pt>
    <dgm:pt modelId="{31BFEA00-A5A9-4BF4-BEFF-AF996436D6C5}" type="pres">
      <dgm:prSet presAssocID="{04F6CB48-512C-4D80-B50F-32E256B7993D}" presName="desTx" presStyleLbl="alignAccFollowNode1" presStyleIdx="2" presStyleCnt="3">
        <dgm:presLayoutVars>
          <dgm:bulletEnabled val="1"/>
        </dgm:presLayoutVars>
      </dgm:prSet>
      <dgm:spPr/>
    </dgm:pt>
  </dgm:ptLst>
  <dgm:cxnLst>
    <dgm:cxn modelId="{787CF905-89BF-4C7F-9D21-6CD91807C73B}" type="presOf" srcId="{7813DE2F-ED6A-41C8-8D4D-E52200505B82}" destId="{E3BB0039-2A71-42F9-8110-C11FFBB22DA6}" srcOrd="0" destOrd="1" presId="urn:microsoft.com/office/officeart/2005/8/layout/hList1"/>
    <dgm:cxn modelId="{FED92615-C615-4C92-AD7A-A0B8A3E9B147}" srcId="{97D7DC4F-0063-4B24-BE04-16D11BC4F1C0}" destId="{93D3DDFC-3ECD-4984-A2E0-F232E970AF9D}" srcOrd="0" destOrd="0" parTransId="{51EBBC23-C204-4400-AECB-B7DDC70A0774}" sibTransId="{03C4641B-9FF9-4A96-A83C-8F27C6AF346B}"/>
    <dgm:cxn modelId="{68DC8D1B-1CF4-470D-9CD9-769F2B7C22FC}" type="presOf" srcId="{97D7DC4F-0063-4B24-BE04-16D11BC4F1C0}" destId="{3FF17946-3603-42EE-84C1-A18B796D2583}" srcOrd="0" destOrd="0" presId="urn:microsoft.com/office/officeart/2005/8/layout/hList1"/>
    <dgm:cxn modelId="{7371A91F-CB2E-454E-8CF2-8E8967966099}" srcId="{97D7DC4F-0063-4B24-BE04-16D11BC4F1C0}" destId="{6FAD3B07-4BB2-43B8-89DB-F32E2A9D0AE0}" srcOrd="2" destOrd="0" parTransId="{C4843442-023B-49D3-859D-292CA3817BDF}" sibTransId="{723EEB7C-6515-4F2E-AAD1-AD2DF13D89B8}"/>
    <dgm:cxn modelId="{67F7FA30-F11C-4B47-A24B-E52E7A39DFF1}" type="presOf" srcId="{98FB5A93-0D9F-465D-8BE2-9BFCC76260B5}" destId="{4AE9C27C-B7A9-4F71-99AA-E8B8BAD1D9C8}" srcOrd="0" destOrd="0" presId="urn:microsoft.com/office/officeart/2005/8/layout/hList1"/>
    <dgm:cxn modelId="{C28A7A5E-266F-435F-B604-A3F58D0BE9EE}" srcId="{1D438299-095D-4D37-949C-0AB2387331A8}" destId="{EDA90E0F-7898-4454-8875-5A194E27FA48}" srcOrd="0" destOrd="0" parTransId="{0C509B6A-A362-47F1-BCAD-5EE335E6695E}" sibTransId="{6890475C-C197-4EF2-951F-8C4BB11F2644}"/>
    <dgm:cxn modelId="{4B537C47-905B-4BF1-964C-BCF8A930B7D0}" type="presOf" srcId="{6FAD3B07-4BB2-43B8-89DB-F32E2A9D0AE0}" destId="{E3BB0039-2A71-42F9-8110-C11FFBB22DA6}" srcOrd="0" destOrd="2" presId="urn:microsoft.com/office/officeart/2005/8/layout/hList1"/>
    <dgm:cxn modelId="{29FEE94A-4704-403C-B172-D1245AC4B1A9}" srcId="{97D7DC4F-0063-4B24-BE04-16D11BC4F1C0}" destId="{7813DE2F-ED6A-41C8-8D4D-E52200505B82}" srcOrd="1" destOrd="0" parTransId="{8E7E1579-05FE-40CC-BDD8-33D16A4AFAEA}" sibTransId="{58664428-7A3A-4EBA-824F-DBA92FE05252}"/>
    <dgm:cxn modelId="{A998316B-2AEB-44E8-BC23-EC696E447B02}" type="presOf" srcId="{93D3DDFC-3ECD-4984-A2E0-F232E970AF9D}" destId="{E3BB0039-2A71-42F9-8110-C11FFBB22DA6}" srcOrd="0" destOrd="0" presId="urn:microsoft.com/office/officeart/2005/8/layout/hList1"/>
    <dgm:cxn modelId="{9183E959-12B9-4BDF-B5F2-7C0C02102E6E}" type="presOf" srcId="{04F6CB48-512C-4D80-B50F-32E256B7993D}" destId="{1D18A12B-9750-4911-A000-35A5FE188546}" srcOrd="0" destOrd="0" presId="urn:microsoft.com/office/officeart/2005/8/layout/hList1"/>
    <dgm:cxn modelId="{AA6EEA84-8BD1-41B8-9B3A-7CB7C0B99E95}" type="presOf" srcId="{466EB252-6FB7-4E09-8328-C3F71F06E04B}" destId="{31BFEA00-A5A9-4BF4-BEFF-AF996436D6C5}" srcOrd="0" destOrd="0" presId="urn:microsoft.com/office/officeart/2005/8/layout/hList1"/>
    <dgm:cxn modelId="{CC92E185-05C8-4EAF-A69A-6181004384F1}" srcId="{04F6CB48-512C-4D80-B50F-32E256B7993D}" destId="{466EB252-6FB7-4E09-8328-C3F71F06E04B}" srcOrd="0" destOrd="0" parTransId="{23F0DDB0-71D0-401C-B506-B455ED03EA38}" sibTransId="{9A736DAB-0038-4901-AABB-2866A7561E2E}"/>
    <dgm:cxn modelId="{6D263A89-76CD-44EE-B46D-BF42D0E784EE}" type="presOf" srcId="{1D438299-095D-4D37-949C-0AB2387331A8}" destId="{76C8C66C-7A93-41F7-B6B9-A06EDC06DA4B}" srcOrd="0" destOrd="0" presId="urn:microsoft.com/office/officeart/2005/8/layout/hList1"/>
    <dgm:cxn modelId="{105DD98E-09D6-41BD-AE46-83FCC3EA6E4B}" srcId="{EDA90E0F-7898-4454-8875-5A194E27FA48}" destId="{98FB5A93-0D9F-465D-8BE2-9BFCC76260B5}" srcOrd="0" destOrd="0" parTransId="{278A842D-ED88-46DF-80CB-9F8B75E2B202}" sibTransId="{19A5D414-6620-424F-A5B5-46C93137A0C3}"/>
    <dgm:cxn modelId="{B0F5A794-129F-45D2-9552-89717A1F6F74}" srcId="{1D438299-095D-4D37-949C-0AB2387331A8}" destId="{04F6CB48-512C-4D80-B50F-32E256B7993D}" srcOrd="2" destOrd="0" parTransId="{CF8314BB-3C67-4169-8EA9-BA744AAB2E9E}" sibTransId="{75D2931E-EF61-47DF-AF61-72FD387595FC}"/>
    <dgm:cxn modelId="{8183509E-F977-47AC-B9F8-A75A08AC838F}" type="presOf" srcId="{EDA90E0F-7898-4454-8875-5A194E27FA48}" destId="{533E3AED-AAC2-4386-B842-B0F529D1716D}" srcOrd="0" destOrd="0" presId="urn:microsoft.com/office/officeart/2005/8/layout/hList1"/>
    <dgm:cxn modelId="{14657EF0-97EA-4C2D-AD54-7FACD71344F8}" srcId="{1D438299-095D-4D37-949C-0AB2387331A8}" destId="{97D7DC4F-0063-4B24-BE04-16D11BC4F1C0}" srcOrd="1" destOrd="0" parTransId="{EED16EAA-AE43-49FF-90F3-BCEF540B1E3B}" sibTransId="{FADCA7C3-A658-4547-87B4-18C52AC7579E}"/>
    <dgm:cxn modelId="{8C88DA17-877D-4B8F-8672-BD931B94F6B5}" type="presParOf" srcId="{76C8C66C-7A93-41F7-B6B9-A06EDC06DA4B}" destId="{6A19E28E-E4FE-4490-8D50-66EEEF2210E9}" srcOrd="0" destOrd="0" presId="urn:microsoft.com/office/officeart/2005/8/layout/hList1"/>
    <dgm:cxn modelId="{7085991F-D0E8-4E71-8D1F-7783077B8595}" type="presParOf" srcId="{6A19E28E-E4FE-4490-8D50-66EEEF2210E9}" destId="{533E3AED-AAC2-4386-B842-B0F529D1716D}" srcOrd="0" destOrd="0" presId="urn:microsoft.com/office/officeart/2005/8/layout/hList1"/>
    <dgm:cxn modelId="{108993E6-9DAA-411B-8933-E9EF902BD174}" type="presParOf" srcId="{6A19E28E-E4FE-4490-8D50-66EEEF2210E9}" destId="{4AE9C27C-B7A9-4F71-99AA-E8B8BAD1D9C8}" srcOrd="1" destOrd="0" presId="urn:microsoft.com/office/officeart/2005/8/layout/hList1"/>
    <dgm:cxn modelId="{9DFAF844-9BCE-4E41-9845-25ED45683B22}" type="presParOf" srcId="{76C8C66C-7A93-41F7-B6B9-A06EDC06DA4B}" destId="{07CD81F9-59B4-4861-B12F-362A1E59F31C}" srcOrd="1" destOrd="0" presId="urn:microsoft.com/office/officeart/2005/8/layout/hList1"/>
    <dgm:cxn modelId="{235BCEFE-0FA4-4380-80F7-144D29684C28}" type="presParOf" srcId="{76C8C66C-7A93-41F7-B6B9-A06EDC06DA4B}" destId="{0A9D93CB-D229-48E2-B18B-62BC77CFB845}" srcOrd="2" destOrd="0" presId="urn:microsoft.com/office/officeart/2005/8/layout/hList1"/>
    <dgm:cxn modelId="{747BE478-4FC6-4BDF-9281-FA32F0C64507}" type="presParOf" srcId="{0A9D93CB-D229-48E2-B18B-62BC77CFB845}" destId="{3FF17946-3603-42EE-84C1-A18B796D2583}" srcOrd="0" destOrd="0" presId="urn:microsoft.com/office/officeart/2005/8/layout/hList1"/>
    <dgm:cxn modelId="{B5065003-722F-404E-9736-1466B6B9D1CE}" type="presParOf" srcId="{0A9D93CB-D229-48E2-B18B-62BC77CFB845}" destId="{E3BB0039-2A71-42F9-8110-C11FFBB22DA6}" srcOrd="1" destOrd="0" presId="urn:microsoft.com/office/officeart/2005/8/layout/hList1"/>
    <dgm:cxn modelId="{572812D1-2D06-493E-AC9D-F70D1F7E0DEB}" type="presParOf" srcId="{76C8C66C-7A93-41F7-B6B9-A06EDC06DA4B}" destId="{F1110DB0-5457-4A2A-86C4-A02AB7EA7464}" srcOrd="3" destOrd="0" presId="urn:microsoft.com/office/officeart/2005/8/layout/hList1"/>
    <dgm:cxn modelId="{DCACD902-0D9B-45ED-9726-AFC9A6C05EF1}" type="presParOf" srcId="{76C8C66C-7A93-41F7-B6B9-A06EDC06DA4B}" destId="{EC51856F-B06E-4DE1-84F5-6088D97B34BC}" srcOrd="4" destOrd="0" presId="urn:microsoft.com/office/officeart/2005/8/layout/hList1"/>
    <dgm:cxn modelId="{62F96E8E-873C-4890-BD37-D5480B935F7F}" type="presParOf" srcId="{EC51856F-B06E-4DE1-84F5-6088D97B34BC}" destId="{1D18A12B-9750-4911-A000-35A5FE188546}" srcOrd="0" destOrd="0" presId="urn:microsoft.com/office/officeart/2005/8/layout/hList1"/>
    <dgm:cxn modelId="{554E51C0-EF33-49B7-9890-F2CC085FB0A4}" type="presParOf" srcId="{EC51856F-B06E-4DE1-84F5-6088D97B34BC}" destId="{31BFEA00-A5A9-4BF4-BEFF-AF996436D6C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E3AED-AAC2-4386-B842-B0F529D1716D}">
      <dsp:nvSpPr>
        <dsp:cNvPr id="0" name=""/>
        <dsp:cNvSpPr/>
      </dsp:nvSpPr>
      <dsp:spPr>
        <a:xfrm>
          <a:off x="3589" y="1146233"/>
          <a:ext cx="3499635" cy="952254"/>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latin typeface="Montserrat"/>
            </a:rPr>
            <a:t>Policy Committees</a:t>
          </a:r>
        </a:p>
      </dsp:txBody>
      <dsp:txXfrm>
        <a:off x="3589" y="1146233"/>
        <a:ext cx="3499635" cy="952254"/>
      </dsp:txXfrm>
    </dsp:sp>
    <dsp:sp modelId="{4AE9C27C-B7A9-4F71-99AA-E8B8BAD1D9C8}">
      <dsp:nvSpPr>
        <dsp:cNvPr id="0" name=""/>
        <dsp:cNvSpPr/>
      </dsp:nvSpPr>
      <dsp:spPr>
        <a:xfrm>
          <a:off x="3589" y="2098487"/>
          <a:ext cx="3499635" cy="1554527"/>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Montserrat"/>
            </a:rPr>
            <a:t>Product Quality and Technology (PQT)</a:t>
          </a:r>
          <a:endParaRPr lang="en-US" sz="2600" kern="1200">
            <a:latin typeface="Calibri"/>
            <a:ea typeface="Calibri"/>
            <a:cs typeface="Calibri"/>
          </a:endParaRPr>
        </a:p>
      </dsp:txBody>
      <dsp:txXfrm>
        <a:off x="3589" y="2098487"/>
        <a:ext cx="3499635" cy="1554527"/>
      </dsp:txXfrm>
    </dsp:sp>
    <dsp:sp modelId="{3FF17946-3603-42EE-84C1-A18B796D2583}">
      <dsp:nvSpPr>
        <dsp:cNvPr id="0" name=""/>
        <dsp:cNvSpPr/>
      </dsp:nvSpPr>
      <dsp:spPr>
        <a:xfrm>
          <a:off x="3989919" y="1153356"/>
          <a:ext cx="3499635" cy="952254"/>
        </a:xfrm>
        <a:prstGeom prst="rect">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latin typeface="Montserrat"/>
            </a:rPr>
            <a:t>Program Committees</a:t>
          </a:r>
        </a:p>
      </dsp:txBody>
      <dsp:txXfrm>
        <a:off x="3989919" y="1153356"/>
        <a:ext cx="3499635" cy="952254"/>
      </dsp:txXfrm>
    </dsp:sp>
    <dsp:sp modelId="{E3BB0039-2A71-42F9-8110-C11FFBB22DA6}">
      <dsp:nvSpPr>
        <dsp:cNvPr id="0" name=""/>
        <dsp:cNvSpPr/>
      </dsp:nvSpPr>
      <dsp:spPr>
        <a:xfrm>
          <a:off x="3993174" y="2098487"/>
          <a:ext cx="3499635" cy="1554527"/>
        </a:xfrm>
        <a:prstGeom prst="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latin typeface="Montserrat"/>
            </a:rPr>
            <a:t>Sustainability</a:t>
          </a:r>
        </a:p>
        <a:p>
          <a:pPr marL="228600" lvl="1" indent="-228600" algn="l" defTabSz="1155700">
            <a:lnSpc>
              <a:spcPct val="90000"/>
            </a:lnSpc>
            <a:spcBef>
              <a:spcPct val="0"/>
            </a:spcBef>
            <a:spcAft>
              <a:spcPct val="15000"/>
            </a:spcAft>
            <a:buChar char="•"/>
          </a:pPr>
          <a:r>
            <a:rPr lang="en-US" sz="2600" kern="1200">
              <a:latin typeface="Montserrat"/>
            </a:rPr>
            <a:t>Economics</a:t>
          </a:r>
        </a:p>
        <a:p>
          <a:pPr marL="228600" lvl="1" indent="-228600" algn="l" defTabSz="1155700">
            <a:lnSpc>
              <a:spcPct val="90000"/>
            </a:lnSpc>
            <a:spcBef>
              <a:spcPct val="0"/>
            </a:spcBef>
            <a:spcAft>
              <a:spcPct val="15000"/>
            </a:spcAft>
            <a:buChar char="•"/>
          </a:pPr>
          <a:r>
            <a:rPr lang="en-US" sz="2600" kern="1200">
              <a:latin typeface="Montserrat"/>
            </a:rPr>
            <a:t>Communications</a:t>
          </a:r>
        </a:p>
      </dsp:txBody>
      <dsp:txXfrm>
        <a:off x="3993174" y="2098487"/>
        <a:ext cx="3499635" cy="1554527"/>
      </dsp:txXfrm>
    </dsp:sp>
    <dsp:sp modelId="{1D18A12B-9750-4911-A000-35A5FE188546}">
      <dsp:nvSpPr>
        <dsp:cNvPr id="0" name=""/>
        <dsp:cNvSpPr/>
      </dsp:nvSpPr>
      <dsp:spPr>
        <a:xfrm>
          <a:off x="7986348" y="1124883"/>
          <a:ext cx="3499635" cy="952254"/>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latin typeface="Montserrat"/>
            </a:rPr>
            <a:t>Sector Councils</a:t>
          </a:r>
        </a:p>
      </dsp:txBody>
      <dsp:txXfrm>
        <a:off x="7986348" y="1124883"/>
        <a:ext cx="3499635" cy="952254"/>
      </dsp:txXfrm>
    </dsp:sp>
    <dsp:sp modelId="{31BFEA00-A5A9-4BF4-BEFF-AF996436D6C5}">
      <dsp:nvSpPr>
        <dsp:cNvPr id="0" name=""/>
        <dsp:cNvSpPr/>
      </dsp:nvSpPr>
      <dsp:spPr>
        <a:xfrm>
          <a:off x="7982758" y="2098487"/>
          <a:ext cx="3499635" cy="1554527"/>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err="1">
              <a:latin typeface="Montserrat"/>
            </a:rPr>
            <a:t>Biostimulants</a:t>
          </a:r>
        </a:p>
      </dsp:txBody>
      <dsp:txXfrm>
        <a:off x="7982758" y="2098487"/>
        <a:ext cx="3499635" cy="155452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C6C78-349F-4DBB-9789-EBB10A9D8983}" type="datetimeFigureOut">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B8301-53A3-4CD5-8633-F35BE2C4794E}" type="slidenum">
              <a:t>‹#›</a:t>
            </a:fld>
            <a:endParaRPr lang="en-US"/>
          </a:p>
        </p:txBody>
      </p:sp>
    </p:spTree>
    <p:extLst>
      <p:ext uri="{BB962C8B-B14F-4D97-AF65-F5344CB8AC3E}">
        <p14:creationId xmlns:p14="http://schemas.microsoft.com/office/powerpoint/2010/main" val="291214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Everything we do is driven by the membership. We survey the industry to find out what the top influences on their business and the greatest influences on the overall industry. With your membership you have access to market information like this to help you better understand the fertilizer industry. Our main focus is on organizations that sell fertilizer on U.S. soil. The surveys help us to test hypothesis and ensure we are focusing on the key challenges and issues faced by the industry.</a:t>
            </a:r>
            <a:endParaRPr lang="en-US"/>
          </a:p>
          <a:p>
            <a:endParaRPr lang="en-US"/>
          </a:p>
        </p:txBody>
      </p:sp>
      <p:sp>
        <p:nvSpPr>
          <p:cNvPr id="4" name="Slide Number Placeholder 3"/>
          <p:cNvSpPr>
            <a:spLocks noGrp="1"/>
          </p:cNvSpPr>
          <p:nvPr>
            <p:ph type="sldNum" sz="quarter" idx="5"/>
          </p:nvPr>
        </p:nvSpPr>
        <p:spPr/>
        <p:txBody>
          <a:bodyPr/>
          <a:lstStyle/>
          <a:p>
            <a:fld id="{871B8301-53A3-4CD5-8633-F35BE2C4794E}" type="slidenum">
              <a:rPr lang="en-US" smtClean="0"/>
              <a:t>4</a:t>
            </a:fld>
            <a:endParaRPr lang="en-US"/>
          </a:p>
        </p:txBody>
      </p:sp>
    </p:spTree>
    <p:extLst>
      <p:ext uri="{BB962C8B-B14F-4D97-AF65-F5344CB8AC3E}">
        <p14:creationId xmlns:p14="http://schemas.microsoft.com/office/powerpoint/2010/main" val="175771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spc="73">
                <a:solidFill>
                  <a:srgbClr val="000000"/>
                </a:solidFill>
                <a:latin typeface="Montserrat"/>
                <a:ea typeface="Montserrat"/>
                <a:cs typeface="Montserrat"/>
                <a:sym typeface="Montserrat"/>
              </a:rPr>
              <a:t>The FERT Foundation is the fertilizer industry’s foundation focused on efforts surrounding fertilizer education, research, and training.</a:t>
            </a:r>
          </a:p>
          <a:p>
            <a:endParaRPr lang="en-US"/>
          </a:p>
        </p:txBody>
      </p:sp>
      <p:sp>
        <p:nvSpPr>
          <p:cNvPr id="4" name="Slide Number Placeholder 3"/>
          <p:cNvSpPr>
            <a:spLocks noGrp="1"/>
          </p:cNvSpPr>
          <p:nvPr>
            <p:ph type="sldNum" sz="quarter" idx="5"/>
          </p:nvPr>
        </p:nvSpPr>
        <p:spPr/>
        <p:txBody>
          <a:bodyPr/>
          <a:lstStyle/>
          <a:p>
            <a:fld id="{871B8301-53A3-4CD5-8633-F35BE2C4794E}" type="slidenum">
              <a:rPr lang="en-US" smtClean="0"/>
              <a:t>41</a:t>
            </a:fld>
            <a:endParaRPr lang="en-US"/>
          </a:p>
        </p:txBody>
      </p:sp>
    </p:spTree>
    <p:extLst>
      <p:ext uri="{BB962C8B-B14F-4D97-AF65-F5344CB8AC3E}">
        <p14:creationId xmlns:p14="http://schemas.microsoft.com/office/powerpoint/2010/main" val="219198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8301-53A3-4CD5-8633-F35BE2C4794E}" type="slidenum">
              <a:rPr lang="en-US" smtClean="0"/>
              <a:t>5</a:t>
            </a:fld>
            <a:endParaRPr lang="en-US"/>
          </a:p>
        </p:txBody>
      </p:sp>
    </p:spTree>
    <p:extLst>
      <p:ext uri="{BB962C8B-B14F-4D97-AF65-F5344CB8AC3E}">
        <p14:creationId xmlns:p14="http://schemas.microsoft.com/office/powerpoint/2010/main" val="325855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8301-53A3-4CD5-8633-F35BE2C4794E}" type="slidenum">
              <a:rPr lang="en-US" smtClean="0"/>
              <a:t>10</a:t>
            </a:fld>
            <a:endParaRPr lang="en-US"/>
          </a:p>
        </p:txBody>
      </p:sp>
    </p:spTree>
    <p:extLst>
      <p:ext uri="{BB962C8B-B14F-4D97-AF65-F5344CB8AC3E}">
        <p14:creationId xmlns:p14="http://schemas.microsoft.com/office/powerpoint/2010/main" val="332369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B2864-B5F1-0CCD-2A90-AFBE10582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74D35-F968-54DD-4CF9-132039C72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77BAF-2FC0-C0B6-5313-452B68B2FB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5A2C62-E56A-46F3-8E38-45B50D187882}"/>
              </a:ext>
            </a:extLst>
          </p:cNvPr>
          <p:cNvSpPr>
            <a:spLocks noGrp="1"/>
          </p:cNvSpPr>
          <p:nvPr>
            <p:ph type="sldNum" sz="quarter" idx="5"/>
          </p:nvPr>
        </p:nvSpPr>
        <p:spPr/>
        <p:txBody>
          <a:bodyPr/>
          <a:lstStyle/>
          <a:p>
            <a:fld id="{871B8301-53A3-4CD5-8633-F35BE2C4794E}" type="slidenum">
              <a:rPr lang="en-US" smtClean="0"/>
              <a:t>11</a:t>
            </a:fld>
            <a:endParaRPr lang="en-US"/>
          </a:p>
        </p:txBody>
      </p:sp>
    </p:spTree>
    <p:extLst>
      <p:ext uri="{BB962C8B-B14F-4D97-AF65-F5344CB8AC3E}">
        <p14:creationId xmlns:p14="http://schemas.microsoft.com/office/powerpoint/2010/main" val="124610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96F0-9CD8-3879-5147-F573B962C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EB93C-C33B-10A4-4B26-B95B7CCBC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B647E-AAB7-AAA5-1B37-8FEE124C87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5BF6C4-3042-0740-9991-A0C3F94C3B05}"/>
              </a:ext>
            </a:extLst>
          </p:cNvPr>
          <p:cNvSpPr>
            <a:spLocks noGrp="1"/>
          </p:cNvSpPr>
          <p:nvPr>
            <p:ph type="sldNum" sz="quarter" idx="5"/>
          </p:nvPr>
        </p:nvSpPr>
        <p:spPr/>
        <p:txBody>
          <a:bodyPr/>
          <a:lstStyle/>
          <a:p>
            <a:fld id="{871B8301-53A3-4CD5-8633-F35BE2C4794E}" type="slidenum">
              <a:rPr lang="en-US" smtClean="0"/>
              <a:t>12</a:t>
            </a:fld>
            <a:endParaRPr lang="en-US"/>
          </a:p>
        </p:txBody>
      </p:sp>
    </p:spTree>
    <p:extLst>
      <p:ext uri="{BB962C8B-B14F-4D97-AF65-F5344CB8AC3E}">
        <p14:creationId xmlns:p14="http://schemas.microsoft.com/office/powerpoint/2010/main" val="300286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14E33-DB47-5CF4-05AD-F72D96D65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FC8C0-A008-320A-8CA1-386223434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6991A-BB62-A2C1-E3CE-6E16D285DD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1EF413-BD27-953B-E1E3-598E54A9CEEC}"/>
              </a:ext>
            </a:extLst>
          </p:cNvPr>
          <p:cNvSpPr>
            <a:spLocks noGrp="1"/>
          </p:cNvSpPr>
          <p:nvPr>
            <p:ph type="sldNum" sz="quarter" idx="5"/>
          </p:nvPr>
        </p:nvSpPr>
        <p:spPr/>
        <p:txBody>
          <a:bodyPr/>
          <a:lstStyle/>
          <a:p>
            <a:fld id="{871B8301-53A3-4CD5-8633-F35BE2C4794E}" type="slidenum">
              <a:rPr lang="en-US" smtClean="0"/>
              <a:t>13</a:t>
            </a:fld>
            <a:endParaRPr lang="en-US"/>
          </a:p>
        </p:txBody>
      </p:sp>
    </p:spTree>
    <p:extLst>
      <p:ext uri="{BB962C8B-B14F-4D97-AF65-F5344CB8AC3E}">
        <p14:creationId xmlns:p14="http://schemas.microsoft.com/office/powerpoint/2010/main" val="211590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ontserrat Medium"/>
              </a:rPr>
              <a:t>The Fertilizer Institute supports members of the fertilizer supply chain in navigating regulatory challenges and building strategic partnerships through expert advocacy, networking, and industry-leading certification programs, empowering members to influence policy and amplify their impact on the industry.</a:t>
            </a:r>
          </a:p>
          <a:p>
            <a:endParaRPr lang="en-US"/>
          </a:p>
        </p:txBody>
      </p:sp>
      <p:sp>
        <p:nvSpPr>
          <p:cNvPr id="4" name="Slide Number Placeholder 3"/>
          <p:cNvSpPr>
            <a:spLocks noGrp="1"/>
          </p:cNvSpPr>
          <p:nvPr>
            <p:ph type="sldNum" sz="quarter" idx="5"/>
          </p:nvPr>
        </p:nvSpPr>
        <p:spPr/>
        <p:txBody>
          <a:bodyPr/>
          <a:lstStyle/>
          <a:p>
            <a:fld id="{871B8301-53A3-4CD5-8633-F35BE2C4794E}" type="slidenum">
              <a:rPr lang="en-US" smtClean="0"/>
              <a:t>21</a:t>
            </a:fld>
            <a:endParaRPr lang="en-US"/>
          </a:p>
        </p:txBody>
      </p:sp>
    </p:spTree>
    <p:extLst>
      <p:ext uri="{BB962C8B-B14F-4D97-AF65-F5344CB8AC3E}">
        <p14:creationId xmlns:p14="http://schemas.microsoft.com/office/powerpoint/2010/main" val="27178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0F699-7FDA-3681-8744-6AD1C327A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436E4-325E-753B-BE18-11FE31B13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1B385-3F44-5351-41C8-F8632A0695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6614A1-1936-1F7E-81AD-3A3FBC65F743}"/>
              </a:ext>
            </a:extLst>
          </p:cNvPr>
          <p:cNvSpPr>
            <a:spLocks noGrp="1"/>
          </p:cNvSpPr>
          <p:nvPr>
            <p:ph type="sldNum" sz="quarter" idx="5"/>
          </p:nvPr>
        </p:nvSpPr>
        <p:spPr/>
        <p:txBody>
          <a:bodyPr/>
          <a:lstStyle/>
          <a:p>
            <a:fld id="{871B8301-53A3-4CD5-8633-F35BE2C4794E}" type="slidenum">
              <a:rPr lang="en-US" smtClean="0"/>
              <a:t>27</a:t>
            </a:fld>
            <a:endParaRPr lang="en-US"/>
          </a:p>
        </p:txBody>
      </p:sp>
    </p:spTree>
    <p:extLst>
      <p:ext uri="{BB962C8B-B14F-4D97-AF65-F5344CB8AC3E}">
        <p14:creationId xmlns:p14="http://schemas.microsoft.com/office/powerpoint/2010/main" val="378981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4R nutrient stewardship provides a framework to achieve cropping system goals – increased production, increased farmer profitability, enhanced environmental protection, and improved sustainability.  To achieve those goals the 4Rs utilize fertilizer best management practices that address the Right Fertilizer Source, applied at the Right Rate, the Right Time and in the Right Place. Fertilize best management practices related to the Right Source match fertilizer type with crop needs; Right Rate matches the amount of the fertilizer to the crop yields; Right Time ensures nutrients are available when the plant needs them; and Right Place ensures nutrients are located where the plant can access and use them.  The four “rights” are necessary for sustainable plant nutrition management. Assessment of any planned set of practice should consider the economic, social, and environmental effects to determine whether or not it is a “right” practice for that system. </a:t>
            </a:r>
          </a:p>
          <a:p>
            <a:endParaRPr lang="en-US"/>
          </a:p>
        </p:txBody>
      </p:sp>
      <p:sp>
        <p:nvSpPr>
          <p:cNvPr id="4" name="Slide Number Placeholder 3"/>
          <p:cNvSpPr>
            <a:spLocks noGrp="1"/>
          </p:cNvSpPr>
          <p:nvPr>
            <p:ph type="sldNum" sz="quarter" idx="5"/>
          </p:nvPr>
        </p:nvSpPr>
        <p:spPr/>
        <p:txBody>
          <a:bodyPr/>
          <a:lstStyle/>
          <a:p>
            <a:fld id="{871B8301-53A3-4CD5-8633-F35BE2C4794E}" type="slidenum">
              <a:rPr lang="en-US" smtClean="0"/>
              <a:t>28</a:t>
            </a:fld>
            <a:endParaRPr lang="en-US"/>
          </a:p>
        </p:txBody>
      </p:sp>
    </p:spTree>
    <p:extLst>
      <p:ext uri="{BB962C8B-B14F-4D97-AF65-F5344CB8AC3E}">
        <p14:creationId xmlns:p14="http://schemas.microsoft.com/office/powerpoint/2010/main" val="88722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10255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6.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7.sv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svg"/><Relationship Id="rId7" Type="http://schemas.openxmlformats.org/officeDocument/2006/relationships/image" Target="../media/image47.svg"/><Relationship Id="rId12" Type="http://schemas.openxmlformats.org/officeDocument/2006/relationships/image" Target="../media/image72.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1.jpeg"/><Relationship Id="rId5" Type="http://schemas.openxmlformats.org/officeDocument/2006/relationships/image" Target="../media/image68.svg"/><Relationship Id="rId10" Type="http://schemas.openxmlformats.org/officeDocument/2006/relationships/image" Target="../media/image70.jpeg"/><Relationship Id="rId4" Type="http://schemas.openxmlformats.org/officeDocument/2006/relationships/image" Target="../media/image67.png"/><Relationship Id="rId9" Type="http://schemas.openxmlformats.org/officeDocument/2006/relationships/image" Target="../media/image69.jpeg"/></Relationships>
</file>

<file path=ppt/slides/_rels/slide1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6.svg"/><Relationship Id="rId7" Type="http://schemas.openxmlformats.org/officeDocument/2006/relationships/image" Target="../media/image73.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7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7.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1.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7.svg"/><Relationship Id="rId7" Type="http://schemas.openxmlformats.org/officeDocument/2006/relationships/image" Target="../media/image8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88.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svg"/><Relationship Id="rId7" Type="http://schemas.openxmlformats.org/officeDocument/2006/relationships/image" Target="../media/image47.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mailto:msposari@tfi.org" TargetMode="External"/><Relationship Id="rId5" Type="http://schemas.openxmlformats.org/officeDocument/2006/relationships/hyperlink" Target="mailto:vnigh@tfi.org" TargetMode="External"/><Relationship Id="rId4" Type="http://schemas.openxmlformats.org/officeDocument/2006/relationships/hyperlink" Target="mailto:cglen@tfi.org" TargetMode="External"/><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6.sv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s>
</file>

<file path=ppt/slides/_rels/slide32.xml.rels><?xml version="1.0" encoding="UTF-8" standalone="yes"?>
<Relationships xmlns="http://schemas.openxmlformats.org/package/2006/relationships"><Relationship Id="rId3" Type="http://schemas.openxmlformats.org/officeDocument/2006/relationships/image" Target="../media/image126.jpeg"/><Relationship Id="rId2" Type="http://schemas.microsoft.com/office/2018/10/relationships/comments" Target="../comments/modernComment_10F_D0A09D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35.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6.sv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6.sv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6.svg"/></Relationships>
</file>

<file path=ppt/slides/_rels/slide39.xml.rels><?xml version="1.0" encoding="UTF-8" standalone="yes"?>
<Relationships xmlns="http://schemas.openxmlformats.org/package/2006/relationships"><Relationship Id="rId3" Type="http://schemas.openxmlformats.org/officeDocument/2006/relationships/image" Target="../media/image144.sv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8/10/relationships/comments" Target="../comments/modernComment_11C_9EC038FF.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9.jpeg"/><Relationship Id="rId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svg"/><Relationship Id="rId3" Type="http://schemas.openxmlformats.org/officeDocument/2006/relationships/image" Target="../media/image150.png"/><Relationship Id="rId7" Type="http://schemas.openxmlformats.org/officeDocument/2006/relationships/image" Target="../media/image154.svg"/><Relationship Id="rId12" Type="http://schemas.openxmlformats.org/officeDocument/2006/relationships/image" Target="../media/image15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svg"/><Relationship Id="rId5" Type="http://schemas.openxmlformats.org/officeDocument/2006/relationships/image" Target="../media/image152.png"/><Relationship Id="rId15" Type="http://schemas.openxmlformats.org/officeDocument/2006/relationships/image" Target="../media/image47.sv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svg"/><Relationship Id="rId1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svg"/><Relationship Id="rId18" Type="http://schemas.openxmlformats.org/officeDocument/2006/relationships/image" Target="../media/image176.png"/><Relationship Id="rId3" Type="http://schemas.openxmlformats.org/officeDocument/2006/relationships/image" Target="../media/image162.svg"/><Relationship Id="rId21" Type="http://schemas.openxmlformats.org/officeDocument/2006/relationships/image" Target="../media/image179.svg"/><Relationship Id="rId7" Type="http://schemas.openxmlformats.org/officeDocument/2006/relationships/image" Target="../media/image44.png"/><Relationship Id="rId12" Type="http://schemas.openxmlformats.org/officeDocument/2006/relationships/image" Target="../media/image170.png"/><Relationship Id="rId17" Type="http://schemas.openxmlformats.org/officeDocument/2006/relationships/image" Target="../media/image175.svg"/><Relationship Id="rId2" Type="http://schemas.openxmlformats.org/officeDocument/2006/relationships/image" Target="../media/image161.png"/><Relationship Id="rId16" Type="http://schemas.openxmlformats.org/officeDocument/2006/relationships/image" Target="../media/image174.png"/><Relationship Id="rId20"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65.svg"/><Relationship Id="rId11" Type="http://schemas.openxmlformats.org/officeDocument/2006/relationships/image" Target="../media/image169.svg"/><Relationship Id="rId5" Type="http://schemas.openxmlformats.org/officeDocument/2006/relationships/image" Target="../media/image164.png"/><Relationship Id="rId15" Type="http://schemas.openxmlformats.org/officeDocument/2006/relationships/image" Target="../media/image173.svg"/><Relationship Id="rId23" Type="http://schemas.openxmlformats.org/officeDocument/2006/relationships/image" Target="../media/image181.svg"/><Relationship Id="rId10" Type="http://schemas.openxmlformats.org/officeDocument/2006/relationships/image" Target="../media/image168.png"/><Relationship Id="rId19" Type="http://schemas.openxmlformats.org/officeDocument/2006/relationships/image" Target="../media/image177.svg"/><Relationship Id="rId4" Type="http://schemas.openxmlformats.org/officeDocument/2006/relationships/image" Target="../media/image163.png"/><Relationship Id="rId9" Type="http://schemas.openxmlformats.org/officeDocument/2006/relationships/image" Target="../media/image167.svg"/><Relationship Id="rId14" Type="http://schemas.openxmlformats.org/officeDocument/2006/relationships/image" Target="../media/image172.png"/><Relationship Id="rId22" Type="http://schemas.openxmlformats.org/officeDocument/2006/relationships/image" Target="../media/image180.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82.jpeg"/><Relationship Id="rId4"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8.svg"/><Relationship Id="rId2" Type="http://schemas.openxmlformats.org/officeDocument/2006/relationships/notesSlide" Target="../notesSlides/notesSlide2.xml"/><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svg"/><Relationship Id="rId7"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5316" y="3502396"/>
            <a:ext cx="2469277" cy="3355604"/>
            <a:chOff x="0" y="-19050"/>
            <a:chExt cx="2024094" cy="2750626"/>
          </a:xfrm>
        </p:grpSpPr>
        <p:sp>
          <p:nvSpPr>
            <p:cNvPr id="3" name="Freeform 3"/>
            <p:cNvSpPr/>
            <p:nvPr/>
          </p:nvSpPr>
          <p:spPr>
            <a:xfrm>
              <a:off x="0" y="0"/>
              <a:ext cx="2024094" cy="2731576"/>
            </a:xfrm>
            <a:custGeom>
              <a:avLst/>
              <a:gdLst/>
              <a:ahLst/>
              <a:cxnLst/>
              <a:rect l="l" t="t" r="r" b="b"/>
              <a:pathLst>
                <a:path w="2024094" h="2731576">
                  <a:moveTo>
                    <a:pt x="0" y="0"/>
                  </a:moveTo>
                  <a:lnTo>
                    <a:pt x="2024094" y="0"/>
                  </a:lnTo>
                  <a:lnTo>
                    <a:pt x="2024094" y="2731576"/>
                  </a:lnTo>
                  <a:lnTo>
                    <a:pt x="0" y="2731576"/>
                  </a:lnTo>
                  <a:close/>
                </a:path>
              </a:pathLst>
            </a:custGeom>
            <a:solidFill>
              <a:srgbClr val="FF9933"/>
            </a:solidFill>
          </p:spPr>
          <p:txBody>
            <a:bodyPr/>
            <a:lstStyle/>
            <a:p>
              <a:endParaRPr lang="en-US"/>
            </a:p>
          </p:txBody>
        </p:sp>
        <p:sp>
          <p:nvSpPr>
            <p:cNvPr id="4" name="TextBox 4"/>
            <p:cNvSpPr txBox="1"/>
            <p:nvPr/>
          </p:nvSpPr>
          <p:spPr>
            <a:xfrm>
              <a:off x="0" y="-19050"/>
              <a:ext cx="2024094" cy="2750626"/>
            </a:xfrm>
            <a:prstGeom prst="rect">
              <a:avLst/>
            </a:prstGeom>
          </p:spPr>
          <p:txBody>
            <a:bodyPr lIns="16322" tIns="16322" rIns="16322" bIns="16322" rtlCol="0" anchor="ctr"/>
            <a:lstStyle/>
            <a:p>
              <a:pPr algn="ctr">
                <a:lnSpc>
                  <a:spcPts val="760"/>
                </a:lnSpc>
              </a:pPr>
              <a:endParaRPr/>
            </a:p>
          </p:txBody>
        </p:sp>
      </p:grpSp>
      <p:grpSp>
        <p:nvGrpSpPr>
          <p:cNvPr id="5" name="Group 5"/>
          <p:cNvGrpSpPr/>
          <p:nvPr/>
        </p:nvGrpSpPr>
        <p:grpSpPr>
          <a:xfrm>
            <a:off x="0" y="1280439"/>
            <a:ext cx="2469277" cy="3355604"/>
            <a:chOff x="0" y="-19050"/>
            <a:chExt cx="2024094" cy="2750626"/>
          </a:xfrm>
        </p:grpSpPr>
        <p:sp>
          <p:nvSpPr>
            <p:cNvPr id="6" name="Freeform 6"/>
            <p:cNvSpPr/>
            <p:nvPr/>
          </p:nvSpPr>
          <p:spPr>
            <a:xfrm>
              <a:off x="0" y="0"/>
              <a:ext cx="2024094" cy="2731576"/>
            </a:xfrm>
            <a:custGeom>
              <a:avLst/>
              <a:gdLst/>
              <a:ahLst/>
              <a:cxnLst/>
              <a:rect l="l" t="t" r="r" b="b"/>
              <a:pathLst>
                <a:path w="2024094" h="2731576">
                  <a:moveTo>
                    <a:pt x="0" y="0"/>
                  </a:moveTo>
                  <a:lnTo>
                    <a:pt x="2024094" y="0"/>
                  </a:lnTo>
                  <a:lnTo>
                    <a:pt x="2024094" y="2731576"/>
                  </a:lnTo>
                  <a:lnTo>
                    <a:pt x="0" y="2731576"/>
                  </a:lnTo>
                  <a:close/>
                </a:path>
              </a:pathLst>
            </a:custGeom>
            <a:solidFill>
              <a:srgbClr val="FFCB05"/>
            </a:solidFill>
          </p:spPr>
          <p:txBody>
            <a:bodyPr/>
            <a:lstStyle/>
            <a:p>
              <a:endParaRPr lang="en-US"/>
            </a:p>
          </p:txBody>
        </p:sp>
        <p:sp>
          <p:nvSpPr>
            <p:cNvPr id="7" name="TextBox 7"/>
            <p:cNvSpPr txBox="1"/>
            <p:nvPr/>
          </p:nvSpPr>
          <p:spPr>
            <a:xfrm>
              <a:off x="0" y="-19050"/>
              <a:ext cx="2024094" cy="2750626"/>
            </a:xfrm>
            <a:prstGeom prst="rect">
              <a:avLst/>
            </a:prstGeom>
          </p:spPr>
          <p:txBody>
            <a:bodyPr lIns="16322" tIns="16322" rIns="16322" bIns="16322" rtlCol="0" anchor="ctr"/>
            <a:lstStyle/>
            <a:p>
              <a:pPr algn="ctr">
                <a:lnSpc>
                  <a:spcPts val="760"/>
                </a:lnSpc>
              </a:pPr>
              <a:endParaRPr/>
            </a:p>
          </p:txBody>
        </p:sp>
      </p:grpSp>
      <p:grpSp>
        <p:nvGrpSpPr>
          <p:cNvPr id="8" name="Group 8"/>
          <p:cNvGrpSpPr/>
          <p:nvPr/>
        </p:nvGrpSpPr>
        <p:grpSpPr>
          <a:xfrm>
            <a:off x="765988" y="-23240"/>
            <a:ext cx="2469277" cy="3355604"/>
            <a:chOff x="0" y="-19050"/>
            <a:chExt cx="2024094" cy="2750626"/>
          </a:xfrm>
        </p:grpSpPr>
        <p:sp>
          <p:nvSpPr>
            <p:cNvPr id="9" name="Freeform 9"/>
            <p:cNvSpPr/>
            <p:nvPr/>
          </p:nvSpPr>
          <p:spPr>
            <a:xfrm>
              <a:off x="0" y="0"/>
              <a:ext cx="2024094" cy="2731576"/>
            </a:xfrm>
            <a:custGeom>
              <a:avLst/>
              <a:gdLst/>
              <a:ahLst/>
              <a:cxnLst/>
              <a:rect l="l" t="t" r="r" b="b"/>
              <a:pathLst>
                <a:path w="2024094" h="2731576">
                  <a:moveTo>
                    <a:pt x="0" y="0"/>
                  </a:moveTo>
                  <a:lnTo>
                    <a:pt x="2024094" y="0"/>
                  </a:lnTo>
                  <a:lnTo>
                    <a:pt x="2024094" y="2731576"/>
                  </a:lnTo>
                  <a:lnTo>
                    <a:pt x="0" y="2731576"/>
                  </a:lnTo>
                  <a:close/>
                </a:path>
              </a:pathLst>
            </a:custGeom>
            <a:solidFill>
              <a:srgbClr val="C9DC5D"/>
            </a:solidFill>
          </p:spPr>
          <p:txBody>
            <a:bodyPr/>
            <a:lstStyle/>
            <a:p>
              <a:endParaRPr lang="en-US"/>
            </a:p>
          </p:txBody>
        </p:sp>
        <p:sp>
          <p:nvSpPr>
            <p:cNvPr id="10" name="TextBox 10"/>
            <p:cNvSpPr txBox="1"/>
            <p:nvPr/>
          </p:nvSpPr>
          <p:spPr>
            <a:xfrm>
              <a:off x="0" y="-19050"/>
              <a:ext cx="2024094" cy="2750626"/>
            </a:xfrm>
            <a:prstGeom prst="rect">
              <a:avLst/>
            </a:prstGeom>
          </p:spPr>
          <p:txBody>
            <a:bodyPr lIns="16322" tIns="16322" rIns="16322" bIns="16322" rtlCol="0" anchor="ctr"/>
            <a:lstStyle/>
            <a:p>
              <a:pPr algn="ctr">
                <a:lnSpc>
                  <a:spcPts val="760"/>
                </a:lnSpc>
              </a:pPr>
              <a:endParaRPr/>
            </a:p>
          </p:txBody>
        </p:sp>
      </p:grpSp>
      <p:grpSp>
        <p:nvGrpSpPr>
          <p:cNvPr id="13" name="Group 13"/>
          <p:cNvGrpSpPr/>
          <p:nvPr/>
        </p:nvGrpSpPr>
        <p:grpSpPr>
          <a:xfrm>
            <a:off x="5658922" y="1654116"/>
            <a:ext cx="5976118" cy="2769989"/>
            <a:chOff x="-485129" y="-845312"/>
            <a:chExt cx="7968157" cy="3693319"/>
          </a:xfrm>
        </p:grpSpPr>
        <p:sp>
          <p:nvSpPr>
            <p:cNvPr id="14" name="TextBox 14"/>
            <p:cNvSpPr txBox="1"/>
            <p:nvPr/>
          </p:nvSpPr>
          <p:spPr>
            <a:xfrm>
              <a:off x="-485129" y="-845312"/>
              <a:ext cx="6932542" cy="3693319"/>
            </a:xfrm>
            <a:prstGeom prst="rect">
              <a:avLst/>
            </a:prstGeom>
          </p:spPr>
          <p:txBody>
            <a:bodyPr lIns="0" tIns="0" rIns="0" bIns="0" rtlCol="0" anchor="t">
              <a:spAutoFit/>
            </a:bodyPr>
            <a:lstStyle/>
            <a:p>
              <a:pPr marL="0" lvl="0" indent="0" algn="l">
                <a:lnSpc>
                  <a:spcPts val="7229"/>
                </a:lnSpc>
              </a:pPr>
              <a:r>
                <a:rPr lang="en-US" sz="6000" b="1" i="1" spc="30">
                  <a:solidFill>
                    <a:srgbClr val="231F20"/>
                  </a:solidFill>
                  <a:latin typeface="Montserrat Bold Italics"/>
                  <a:ea typeface="Montserrat Bold Italics"/>
                  <a:cs typeface="Montserrat Bold Italics"/>
                  <a:sym typeface="Montserrat Bold Italics"/>
                </a:rPr>
                <a:t>WELCOME </a:t>
              </a:r>
              <a:endParaRPr lang="en-US" sz="6000" b="1" i="1" spc="30">
                <a:solidFill>
                  <a:srgbClr val="231F20"/>
                </a:solidFill>
                <a:latin typeface="Montserrat Bold Italics"/>
                <a:ea typeface="Montserrat Bold Italics"/>
                <a:cs typeface="Montserrat Bold Italics"/>
              </a:endParaRPr>
            </a:p>
            <a:p>
              <a:pPr>
                <a:lnSpc>
                  <a:spcPts val="7229"/>
                </a:lnSpc>
              </a:pPr>
              <a:r>
                <a:rPr lang="en-US" sz="6000" b="1" i="1" spc="30">
                  <a:solidFill>
                    <a:srgbClr val="231F20"/>
                  </a:solidFill>
                  <a:latin typeface="Montserrat Bold Italics"/>
                  <a:ea typeface="Montserrat Bold Italics"/>
                  <a:cs typeface="Montserrat Bold Italics"/>
                </a:rPr>
                <a:t>ASSOCIATE</a:t>
              </a:r>
            </a:p>
            <a:p>
              <a:pPr>
                <a:lnSpc>
                  <a:spcPts val="7229"/>
                </a:lnSpc>
              </a:pPr>
              <a:r>
                <a:rPr lang="en-US" sz="6000" b="1" i="1" spc="30">
                  <a:solidFill>
                    <a:srgbClr val="231F20"/>
                  </a:solidFill>
                  <a:latin typeface="Montserrat Bold Italics"/>
                  <a:ea typeface="Montserrat Bold Italics"/>
                  <a:cs typeface="Montserrat Bold Italics"/>
                </a:rPr>
                <a:t>MEMBERS</a:t>
              </a:r>
              <a:endParaRPr lang="en-US"/>
            </a:p>
          </p:txBody>
        </p:sp>
        <p:sp>
          <p:nvSpPr>
            <p:cNvPr id="15" name="AutoShape 15"/>
            <p:cNvSpPr/>
            <p:nvPr/>
          </p:nvSpPr>
          <p:spPr>
            <a:xfrm>
              <a:off x="0" y="2730123"/>
              <a:ext cx="7483028" cy="0"/>
            </a:xfrm>
            <a:prstGeom prst="line">
              <a:avLst/>
            </a:prstGeom>
            <a:ln w="93511" cap="flat">
              <a:solidFill>
                <a:srgbClr val="FFFFFF"/>
              </a:solidFill>
              <a:prstDash val="solid"/>
              <a:headEnd type="none" w="sm" len="sm"/>
              <a:tailEnd type="none" w="sm" len="sm"/>
            </a:ln>
          </p:spPr>
          <p:txBody>
            <a:bodyPr/>
            <a:lstStyle/>
            <a:p>
              <a:endParaRPr lang="en-US"/>
            </a:p>
          </p:txBody>
        </p:sp>
      </p:grpSp>
      <p:sp>
        <p:nvSpPr>
          <p:cNvPr id="16" name="Freeform 16"/>
          <p:cNvSpPr/>
          <p:nvPr/>
        </p:nvSpPr>
        <p:spPr>
          <a:xfrm>
            <a:off x="10227392" y="519559"/>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2"/>
            <a:stretch>
              <a:fillRect/>
            </a:stretch>
          </a:blipFill>
        </p:spPr>
        <p:txBody>
          <a:bodyPr/>
          <a:lstStyle/>
          <a:p>
            <a:endParaRPr lang="en-US"/>
          </a:p>
        </p:txBody>
      </p:sp>
      <p:pic>
        <p:nvPicPr>
          <p:cNvPr id="17" name="Picture 16" descr="A field of corn plants&#10;&#10;AI-generated content may be incorrect.">
            <a:extLst>
              <a:ext uri="{FF2B5EF4-FFF2-40B4-BE49-F238E27FC236}">
                <a16:creationId xmlns:a16="http://schemas.microsoft.com/office/drawing/2014/main" id="{D6DA07FF-730F-CEC1-D540-F6489B11B92D}"/>
              </a:ext>
            </a:extLst>
          </p:cNvPr>
          <p:cNvPicPr>
            <a:picLocks noChangeAspect="1"/>
          </p:cNvPicPr>
          <p:nvPr/>
        </p:nvPicPr>
        <p:blipFill>
          <a:blip r:embed="rId3"/>
          <a:stretch>
            <a:fillRect/>
          </a:stretch>
        </p:blipFill>
        <p:spPr>
          <a:xfrm>
            <a:off x="1455925" y="661988"/>
            <a:ext cx="3800475" cy="5534025"/>
          </a:xfrm>
          <a:prstGeom prst="rect">
            <a:avLst/>
          </a:prstGeom>
        </p:spPr>
      </p:pic>
      <p:sp>
        <p:nvSpPr>
          <p:cNvPr id="11" name="TextBox 10">
            <a:extLst>
              <a:ext uri="{FF2B5EF4-FFF2-40B4-BE49-F238E27FC236}">
                <a16:creationId xmlns:a16="http://schemas.microsoft.com/office/drawing/2014/main" id="{F166C25E-3BAF-7BCB-8DBD-2F4780DF908A}"/>
              </a:ext>
            </a:extLst>
          </p:cNvPr>
          <p:cNvSpPr txBox="1"/>
          <p:nvPr/>
        </p:nvSpPr>
        <p:spPr>
          <a:xfrm>
            <a:off x="6225152" y="5592305"/>
            <a:ext cx="535983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ea typeface="+mn-lt"/>
                <a:cs typeface="+mn-lt"/>
              </a:rPr>
              <a:t>This TFI member communication is provided for informational purposes only and should not be construed as advice, legal or otherwise. The content in this communication is intended for the exclusive use of TFI member companies and should not be shared outside your organization, including media outlets, without specific approval from TFI.</a:t>
            </a:r>
            <a:endParaRPr lang="en-US" sz="1200" i="1">
              <a:ea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44066" y="1481872"/>
            <a:ext cx="11020191" cy="4725204"/>
          </a:xfrm>
          <a:prstGeom prst="rect">
            <a:avLst/>
          </a:prstGeom>
        </p:spPr>
        <p:txBody>
          <a:bodyPr wrap="square" lIns="0" tIns="0" rIns="0" bIns="0" rtlCol="0" anchor="t">
            <a:spAutoFit/>
          </a:bodyPr>
          <a:lstStyle/>
          <a:p>
            <a:pPr marL="0" lvl="1">
              <a:lnSpc>
                <a:spcPts val="3427"/>
              </a:lnSpc>
            </a:pPr>
            <a:r>
              <a:rPr lang="en-US" sz="1600">
                <a:solidFill>
                  <a:srgbClr val="1D252B"/>
                </a:solidFill>
                <a:highlight>
                  <a:srgbClr val="FFFFFF"/>
                </a:highlight>
                <a:latin typeface="Montserrat"/>
                <a:ea typeface="Calibri"/>
                <a:cs typeface="Calibri"/>
              </a:rPr>
              <a:t>TFI remains committed to keeping our members up to date on fertilizer related issues, opportunities and challenges and especially right now given the current volatility in the marketplace.</a:t>
            </a:r>
          </a:p>
          <a:p>
            <a:pPr marL="483870" lvl="1" indent="-285750">
              <a:lnSpc>
                <a:spcPts val="3427"/>
              </a:lnSpc>
              <a:buFont typeface="Courier New"/>
              <a:buChar char="o"/>
            </a:pPr>
            <a:r>
              <a:rPr lang="en-US" sz="1400">
                <a:solidFill>
                  <a:srgbClr val="202020"/>
                </a:solidFill>
                <a:latin typeface="Montserrat"/>
                <a:ea typeface="Calibri"/>
                <a:cs typeface="Calibri"/>
              </a:rPr>
              <a:t>Fertilizer Market Update Deck (PPT and PDF)</a:t>
            </a:r>
            <a:endParaRPr lang="en-US"/>
          </a:p>
          <a:p>
            <a:pPr marL="483870" lvl="1" indent="-285750">
              <a:lnSpc>
                <a:spcPts val="3427"/>
              </a:lnSpc>
              <a:buFont typeface="Courier New"/>
              <a:buChar char="o"/>
            </a:pPr>
            <a:r>
              <a:rPr lang="en-US" sz="1400">
                <a:solidFill>
                  <a:srgbClr val="202020"/>
                </a:solidFill>
                <a:latin typeface="Montserrat"/>
                <a:ea typeface="+mn-lt"/>
                <a:cs typeface="+mn-lt"/>
              </a:rPr>
              <a:t>Fertilizer Market Volatility White Paper</a:t>
            </a:r>
          </a:p>
          <a:p>
            <a:pPr marL="483870" lvl="1" indent="-285750">
              <a:lnSpc>
                <a:spcPts val="3427"/>
              </a:lnSpc>
              <a:buFont typeface="Courier New"/>
              <a:buChar char="o"/>
            </a:pPr>
            <a:r>
              <a:rPr lang="en-US" sz="1400">
                <a:solidFill>
                  <a:srgbClr val="202020"/>
                </a:solidFill>
                <a:latin typeface="Montserrat"/>
                <a:ea typeface="+mn-lt"/>
                <a:cs typeface="+mn-lt"/>
              </a:rPr>
              <a:t>Market Volatility Key Takeaways</a:t>
            </a:r>
          </a:p>
          <a:p>
            <a:pPr marL="483870" lvl="1" indent="-285750">
              <a:lnSpc>
                <a:spcPts val="3427"/>
              </a:lnSpc>
              <a:buFont typeface="Courier New"/>
              <a:buChar char="o"/>
            </a:pPr>
            <a:r>
              <a:rPr lang="en-US" sz="1400">
                <a:solidFill>
                  <a:srgbClr val="202020"/>
                </a:solidFill>
                <a:latin typeface="Montserrat"/>
                <a:ea typeface="+mn-lt"/>
                <a:cs typeface="+mn-lt"/>
              </a:rPr>
              <a:t>Market Volatility Talking Points</a:t>
            </a:r>
          </a:p>
          <a:p>
            <a:pPr marL="483870" lvl="1" indent="-285750">
              <a:lnSpc>
                <a:spcPts val="3427"/>
              </a:lnSpc>
              <a:buFont typeface="Courier New"/>
              <a:buChar char="o"/>
            </a:pPr>
            <a:r>
              <a:rPr lang="en-US" sz="1400">
                <a:solidFill>
                  <a:srgbClr val="202020"/>
                </a:solidFill>
                <a:latin typeface="Montserrat"/>
                <a:ea typeface="+mn-lt"/>
                <a:cs typeface="+mn-lt"/>
              </a:rPr>
              <a:t>Commodity (N, P, K) One-Pagers</a:t>
            </a:r>
          </a:p>
          <a:p>
            <a:pPr marL="483870" lvl="1" indent="-285750">
              <a:lnSpc>
                <a:spcPts val="3427"/>
              </a:lnSpc>
              <a:buFont typeface="Courier New"/>
              <a:buChar char="o"/>
            </a:pPr>
            <a:r>
              <a:rPr lang="en-US" sz="1400">
                <a:solidFill>
                  <a:srgbClr val="202020"/>
                </a:solidFill>
                <a:latin typeface="Montserrat"/>
                <a:ea typeface="+mn-lt"/>
                <a:cs typeface="+mn-lt"/>
              </a:rPr>
              <a:t>Policy Solutions Document</a:t>
            </a:r>
          </a:p>
          <a:p>
            <a:pPr marL="483870" lvl="1" indent="-285750">
              <a:lnSpc>
                <a:spcPts val="3427"/>
              </a:lnSpc>
              <a:buFont typeface="Courier New"/>
              <a:buChar char="o"/>
            </a:pPr>
            <a:r>
              <a:rPr lang="en-US" sz="1400">
                <a:solidFill>
                  <a:srgbClr val="202020"/>
                </a:solidFill>
                <a:latin typeface="Montserrat"/>
                <a:ea typeface="+mn-lt"/>
                <a:cs typeface="+mn-lt"/>
              </a:rPr>
              <a:t>Coverage and Commentary on Other Market Reports:</a:t>
            </a:r>
          </a:p>
          <a:p>
            <a:pPr marL="941070" lvl="2" indent="-285750">
              <a:lnSpc>
                <a:spcPts val="3427"/>
              </a:lnSpc>
              <a:buFont typeface="Wingdings"/>
              <a:buChar char="§"/>
            </a:pPr>
            <a:r>
              <a:rPr lang="en-US" sz="1200">
                <a:solidFill>
                  <a:srgbClr val="202020"/>
                </a:solidFill>
                <a:latin typeface="Montserrat"/>
                <a:ea typeface="+mn-lt"/>
                <a:cs typeface="+mn-lt"/>
              </a:rPr>
              <a:t>USDA’s Net Farm Income Forecast</a:t>
            </a:r>
          </a:p>
          <a:p>
            <a:pPr marL="941070" lvl="2" indent="-285750">
              <a:lnSpc>
                <a:spcPts val="3427"/>
              </a:lnSpc>
              <a:buFont typeface="Wingdings"/>
              <a:buChar char="§"/>
            </a:pPr>
            <a:r>
              <a:rPr lang="en-US" sz="1200">
                <a:solidFill>
                  <a:srgbClr val="202020"/>
                </a:solidFill>
                <a:latin typeface="Montserrat"/>
                <a:ea typeface="+mn-lt"/>
                <a:cs typeface="+mn-lt"/>
              </a:rPr>
              <a:t>USDA’s Monthly Agricultural Prices Report</a:t>
            </a:r>
          </a:p>
        </p:txBody>
      </p:sp>
      <p:sp>
        <p:nvSpPr>
          <p:cNvPr id="5" name="TextBox 5"/>
          <p:cNvSpPr txBox="1"/>
          <p:nvPr/>
        </p:nvSpPr>
        <p:spPr>
          <a:xfrm>
            <a:off x="745804" y="242711"/>
            <a:ext cx="10740230" cy="1116716"/>
          </a:xfrm>
          <a:prstGeom prst="rect">
            <a:avLst/>
          </a:prstGeom>
        </p:spPr>
        <p:txBody>
          <a:bodyPr wrap="square" lIns="0" tIns="0" rIns="0" bIns="0" rtlCol="0" anchor="t">
            <a:spAutoFit/>
          </a:bodyPr>
          <a:lstStyle/>
          <a:p>
            <a:pPr>
              <a:lnSpc>
                <a:spcPts val="4522"/>
              </a:lnSpc>
              <a:spcBef>
                <a:spcPct val="0"/>
              </a:spcBef>
            </a:pPr>
            <a:r>
              <a:rPr lang="en-US" sz="3200" b="1" spc="35">
                <a:solidFill>
                  <a:srgbClr val="000000"/>
                </a:solidFill>
                <a:latin typeface="Montserrat Bold"/>
              </a:rPr>
              <a:t>Members-Only</a:t>
            </a:r>
            <a:r>
              <a:rPr lang="en-US" sz="3200" b="1" spc="35">
                <a:latin typeface="Montserrat Bold"/>
              </a:rPr>
              <a:t> Market Volatility</a:t>
            </a:r>
            <a:endParaRPr lang="en-US" b="1" u="sng">
              <a:solidFill>
                <a:srgbClr val="147840"/>
              </a:solidFill>
              <a:highlight>
                <a:srgbClr val="FFFFFF"/>
              </a:highlight>
              <a:latin typeface="Calibri"/>
              <a:ea typeface="Calibri"/>
              <a:cs typeface="Calibri"/>
            </a:endParaRPr>
          </a:p>
          <a:p>
            <a:pPr>
              <a:lnSpc>
                <a:spcPts val="4522"/>
              </a:lnSpc>
              <a:spcBef>
                <a:spcPct val="0"/>
              </a:spcBef>
            </a:pPr>
            <a:r>
              <a:rPr lang="en-US" sz="3200" b="1" spc="35">
                <a:latin typeface="Montserrat Bold"/>
              </a:rPr>
              <a:t>Information and Resources</a:t>
            </a:r>
            <a:endParaRPr lang="en-US" b="1" u="sng">
              <a:solidFill>
                <a:srgbClr val="147840"/>
              </a:solidFill>
              <a:highlight>
                <a:srgbClr val="FFFFFF"/>
              </a:highlight>
              <a:latin typeface="Calibri"/>
              <a:ea typeface="Calibri"/>
              <a:cs typeface="Calibri"/>
            </a:endParaRPr>
          </a:p>
        </p:txBody>
      </p:sp>
      <p:sp>
        <p:nvSpPr>
          <p:cNvPr id="6" name="Freeform 6"/>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01EEE7F-B93A-F3B1-3F0A-92320902FF3A}"/>
              </a:ext>
            </a:extLst>
          </p:cNvPr>
          <p:cNvPicPr>
            <a:picLocks noChangeAspect="1"/>
          </p:cNvPicPr>
          <p:nvPr/>
        </p:nvPicPr>
        <p:blipFill>
          <a:blip r:embed="rId5"/>
          <a:stretch>
            <a:fillRect/>
          </a:stretch>
        </p:blipFill>
        <p:spPr>
          <a:xfrm>
            <a:off x="6277743" y="2514600"/>
            <a:ext cx="5170191" cy="3524250"/>
          </a:xfrm>
          <a:prstGeom prst="rect">
            <a:avLst/>
          </a:prstGeom>
          <a:ln w="28575">
            <a:solidFill>
              <a:schemeClr val="tx1"/>
            </a:solidFill>
          </a:ln>
        </p:spPr>
      </p:pic>
      <p:cxnSp>
        <p:nvCxnSpPr>
          <p:cNvPr id="8" name="Straight Arrow Connector 7">
            <a:extLst>
              <a:ext uri="{FF2B5EF4-FFF2-40B4-BE49-F238E27FC236}">
                <a16:creationId xmlns:a16="http://schemas.microsoft.com/office/drawing/2014/main" id="{720E79CD-4080-21CA-B2D1-1A5B38241CF0}"/>
              </a:ext>
            </a:extLst>
          </p:cNvPr>
          <p:cNvCxnSpPr>
            <a:cxnSpLocks/>
          </p:cNvCxnSpPr>
          <p:nvPr/>
        </p:nvCxnSpPr>
        <p:spPr>
          <a:xfrm flipH="1" flipV="1">
            <a:off x="8448675" y="3429000"/>
            <a:ext cx="971550" cy="617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6E4C95E-63CB-2F57-282A-8BF33201B328}"/>
              </a:ext>
            </a:extLst>
          </p:cNvPr>
          <p:cNvCxnSpPr>
            <a:cxnSpLocks/>
          </p:cNvCxnSpPr>
          <p:nvPr/>
        </p:nvCxnSpPr>
        <p:spPr>
          <a:xfrm flipH="1" flipV="1">
            <a:off x="10115550" y="5400675"/>
            <a:ext cx="414163" cy="1234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CFD0E83-F10B-8F42-2B2A-DF173977C119}"/>
              </a:ext>
            </a:extLst>
          </p:cNvPr>
          <p:cNvCxnSpPr>
            <a:cxnSpLocks/>
            <a:stCxn id="13" idx="3"/>
          </p:cNvCxnSpPr>
          <p:nvPr/>
        </p:nvCxnSpPr>
        <p:spPr>
          <a:xfrm flipV="1">
            <a:off x="10048875" y="3124200"/>
            <a:ext cx="800100" cy="3665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D914707-1702-0B01-0ACE-920541C7DA7D}"/>
              </a:ext>
            </a:extLst>
          </p:cNvPr>
          <p:cNvSpPr txBox="1"/>
          <p:nvPr/>
        </p:nvSpPr>
        <p:spPr>
          <a:xfrm>
            <a:off x="9540229" y="3306070"/>
            <a:ext cx="508646" cy="369332"/>
          </a:xfrm>
          <a:prstGeom prst="rect">
            <a:avLst/>
          </a:prstGeom>
          <a:noFill/>
        </p:spPr>
        <p:txBody>
          <a:bodyPr wrap="square" rtlCol="0">
            <a:spAutoFit/>
          </a:bodyPr>
          <a:lstStyle/>
          <a:p>
            <a:r>
              <a:rPr lang="en-US"/>
              <a:t>Or</a:t>
            </a:r>
          </a:p>
        </p:txBody>
      </p:sp>
      <p:sp>
        <p:nvSpPr>
          <p:cNvPr id="17" name="TextBox 16">
            <a:extLst>
              <a:ext uri="{FF2B5EF4-FFF2-40B4-BE49-F238E27FC236}">
                <a16:creationId xmlns:a16="http://schemas.microsoft.com/office/drawing/2014/main" id="{77392E45-63F4-4D7D-754D-587710AB2C1F}"/>
              </a:ext>
            </a:extLst>
          </p:cNvPr>
          <p:cNvSpPr txBox="1"/>
          <p:nvPr/>
        </p:nvSpPr>
        <p:spPr>
          <a:xfrm>
            <a:off x="10539237" y="5339481"/>
            <a:ext cx="734541" cy="369332"/>
          </a:xfrm>
          <a:prstGeom prst="rect">
            <a:avLst/>
          </a:prstGeom>
          <a:noFill/>
        </p:spPr>
        <p:txBody>
          <a:bodyPr wrap="square" rtlCol="0">
            <a:spAutoFit/>
          </a:bodyPr>
          <a:lstStyle/>
          <a:p>
            <a:r>
              <a:rPr lang="en-US"/>
              <a:t>Then</a:t>
            </a:r>
          </a:p>
        </p:txBody>
      </p:sp>
      <p:cxnSp>
        <p:nvCxnSpPr>
          <p:cNvPr id="18" name="Straight Arrow Connector 17">
            <a:extLst>
              <a:ext uri="{FF2B5EF4-FFF2-40B4-BE49-F238E27FC236}">
                <a16:creationId xmlns:a16="http://schemas.microsoft.com/office/drawing/2014/main" id="{9AC4712C-38FE-CB23-BA44-0D1BC782916C}"/>
              </a:ext>
            </a:extLst>
          </p:cNvPr>
          <p:cNvCxnSpPr>
            <a:cxnSpLocks/>
          </p:cNvCxnSpPr>
          <p:nvPr/>
        </p:nvCxnSpPr>
        <p:spPr>
          <a:xfrm flipV="1">
            <a:off x="6991350" y="2891442"/>
            <a:ext cx="2548879" cy="352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90F62D0-B080-0347-FB77-7858D28CB9C2}"/>
              </a:ext>
            </a:extLst>
          </p:cNvPr>
          <p:cNvSpPr txBox="1"/>
          <p:nvPr/>
        </p:nvSpPr>
        <p:spPr>
          <a:xfrm>
            <a:off x="6369757" y="3124200"/>
            <a:ext cx="734541" cy="2862322"/>
          </a:xfrm>
          <a:prstGeom prst="rect">
            <a:avLst/>
          </a:prstGeom>
          <a:noFill/>
        </p:spPr>
        <p:txBody>
          <a:bodyPr wrap="square" rtlCol="0">
            <a:spAutoFit/>
          </a:bodyPr>
          <a:lstStyle/>
          <a:p>
            <a:r>
              <a:rPr lang="en-US"/>
              <a:t>We’ll</a:t>
            </a:r>
          </a:p>
          <a:p>
            <a:r>
              <a:rPr lang="en-US"/>
              <a:t>come</a:t>
            </a:r>
          </a:p>
          <a:p>
            <a:r>
              <a:rPr lang="en-US"/>
              <a:t>back</a:t>
            </a:r>
          </a:p>
          <a:p>
            <a:r>
              <a:rPr lang="en-US"/>
              <a:t>to</a:t>
            </a:r>
          </a:p>
          <a:p>
            <a:r>
              <a:rPr lang="en-US"/>
              <a:t>this</a:t>
            </a:r>
          </a:p>
          <a:p>
            <a:r>
              <a:rPr lang="en-US"/>
              <a:t>on the next slide</a:t>
            </a:r>
          </a:p>
          <a:p>
            <a:endParaRPr lang="en-US"/>
          </a:p>
        </p:txBody>
      </p:sp>
    </p:spTree>
    <p:extLst>
      <p:ext uri="{BB962C8B-B14F-4D97-AF65-F5344CB8AC3E}">
        <p14:creationId xmlns:p14="http://schemas.microsoft.com/office/powerpoint/2010/main" val="772329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8AA2-59F5-A05B-707B-F6DDE22461C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AF30F72-6880-4F4D-0A18-AE4EE5A9A463}"/>
              </a:ext>
            </a:extLst>
          </p:cNvPr>
          <p:cNvSpPr txBox="1"/>
          <p:nvPr/>
        </p:nvSpPr>
        <p:spPr>
          <a:xfrm>
            <a:off x="744067" y="1071564"/>
            <a:ext cx="4542308" cy="5603585"/>
          </a:xfrm>
          <a:prstGeom prst="rect">
            <a:avLst/>
          </a:prstGeom>
        </p:spPr>
        <p:txBody>
          <a:bodyPr wrap="square" lIns="0" tIns="0" rIns="0" bIns="0" rtlCol="0" anchor="t">
            <a:spAutoFit/>
          </a:bodyPr>
          <a:lstStyle/>
          <a:p>
            <a:pPr marL="0" lvl="1">
              <a:lnSpc>
                <a:spcPts val="3427"/>
              </a:lnSpc>
            </a:pPr>
            <a:r>
              <a:rPr lang="en-US" sz="1600">
                <a:solidFill>
                  <a:srgbClr val="1D252B"/>
                </a:solidFill>
                <a:highlight>
                  <a:srgbClr val="FFFFFF"/>
                </a:highlight>
                <a:latin typeface="Montserrat"/>
                <a:ea typeface="+mn-lt"/>
                <a:cs typeface="+mn-lt"/>
              </a:rPr>
              <a:t>Available Now in the Resource Library:</a:t>
            </a:r>
          </a:p>
          <a:p>
            <a:pPr marL="483870" lvl="1" indent="-285750">
              <a:lnSpc>
                <a:spcPts val="3427"/>
              </a:lnSpc>
              <a:buFont typeface="Courier New"/>
              <a:buChar char="o"/>
            </a:pPr>
            <a:r>
              <a:rPr lang="en-US" sz="1400">
                <a:solidFill>
                  <a:srgbClr val="202020"/>
                </a:solidFill>
                <a:latin typeface="Montserrat"/>
                <a:ea typeface="+mn-lt"/>
                <a:cs typeface="+mn-lt"/>
              </a:rPr>
              <a:t>Commodity (N, P, K) One-Pagers</a:t>
            </a:r>
            <a:endParaRPr lang="en-US"/>
          </a:p>
          <a:p>
            <a:pPr marL="483870" lvl="1" indent="-285750">
              <a:lnSpc>
                <a:spcPts val="3427"/>
              </a:lnSpc>
              <a:buFont typeface="Courier New"/>
              <a:buChar char="o"/>
            </a:pPr>
            <a:r>
              <a:rPr lang="en-US" sz="1400">
                <a:solidFill>
                  <a:srgbClr val="202020"/>
                </a:solidFill>
                <a:latin typeface="Montserrat"/>
                <a:ea typeface="+mn-lt"/>
                <a:cs typeface="+mn-lt"/>
              </a:rPr>
              <a:t>Import Share of U.S. Fertilizer Consumption</a:t>
            </a:r>
          </a:p>
          <a:p>
            <a:pPr marL="483870" lvl="1" indent="-285750">
              <a:lnSpc>
                <a:spcPts val="3427"/>
              </a:lnSpc>
              <a:buFont typeface="Courier New"/>
              <a:buChar char="o"/>
            </a:pPr>
            <a:r>
              <a:rPr lang="en-US" sz="1400">
                <a:solidFill>
                  <a:srgbClr val="202020"/>
                </a:solidFill>
                <a:latin typeface="Montserrat"/>
                <a:ea typeface="+mn-lt"/>
                <a:cs typeface="+mn-lt"/>
              </a:rPr>
              <a:t>U.S. Fertilizer Imports by Source</a:t>
            </a:r>
            <a:endParaRPr lang="en-US">
              <a:ea typeface="Calibri"/>
              <a:cs typeface="Calibri"/>
            </a:endParaRPr>
          </a:p>
          <a:p>
            <a:pPr marL="483870" lvl="1" indent="-285750">
              <a:lnSpc>
                <a:spcPts val="3427"/>
              </a:lnSpc>
              <a:buFont typeface="Courier New"/>
              <a:buChar char="o"/>
            </a:pPr>
            <a:r>
              <a:rPr lang="en-US" sz="1400">
                <a:solidFill>
                  <a:srgbClr val="202020"/>
                </a:solidFill>
                <a:latin typeface="Montserrat"/>
                <a:ea typeface="+mn-lt"/>
                <a:cs typeface="+mn-lt"/>
              </a:rPr>
              <a:t>U.S. Mineral Fertilizer Consumption by State</a:t>
            </a:r>
          </a:p>
          <a:p>
            <a:pPr marL="483870" lvl="1" indent="-285750">
              <a:lnSpc>
                <a:spcPts val="3427"/>
              </a:lnSpc>
              <a:buFont typeface="Courier New"/>
              <a:buChar char="o"/>
            </a:pPr>
            <a:r>
              <a:rPr lang="en-US" sz="1400">
                <a:solidFill>
                  <a:srgbClr val="202020"/>
                </a:solidFill>
                <a:latin typeface="Montserrat"/>
                <a:ea typeface="+mn-lt"/>
                <a:cs typeface="+mn-lt"/>
              </a:rPr>
              <a:t>U.S. Fertilizer Trade Flows by Month, by Nutrient</a:t>
            </a:r>
          </a:p>
          <a:p>
            <a:pPr marL="483870" lvl="1" indent="-285750">
              <a:lnSpc>
                <a:spcPts val="3427"/>
              </a:lnSpc>
              <a:buFont typeface="Courier New"/>
              <a:buChar char="o"/>
            </a:pPr>
            <a:r>
              <a:rPr lang="en-US" sz="1400">
                <a:solidFill>
                  <a:srgbClr val="202020"/>
                </a:solidFill>
                <a:latin typeface="Montserrat"/>
                <a:ea typeface="+mn-lt"/>
                <a:cs typeface="+mn-lt"/>
              </a:rPr>
              <a:t>Fertilizer Capacity Report</a:t>
            </a:r>
            <a:endParaRPr lang="en-US" sz="1600">
              <a:solidFill>
                <a:srgbClr val="000000"/>
              </a:solidFill>
              <a:latin typeface="Montserrat"/>
              <a:ea typeface="+mn-lt"/>
              <a:cs typeface="+mn-lt"/>
            </a:endParaRPr>
          </a:p>
          <a:p>
            <a:pPr marL="0" lvl="1">
              <a:lnSpc>
                <a:spcPts val="3427"/>
              </a:lnSpc>
            </a:pPr>
            <a:r>
              <a:rPr lang="en-US" sz="1600">
                <a:solidFill>
                  <a:srgbClr val="1D252B"/>
                </a:solidFill>
                <a:latin typeface="Montserrat"/>
                <a:ea typeface="+mn-lt"/>
                <a:cs typeface="+mn-lt"/>
              </a:rPr>
              <a:t>What We’re Working On:</a:t>
            </a:r>
            <a:endParaRPr lang="en-US" sz="1600">
              <a:solidFill>
                <a:srgbClr val="000000"/>
              </a:solidFill>
              <a:latin typeface="Montserrat"/>
              <a:ea typeface="+mn-lt"/>
              <a:cs typeface="+mn-lt"/>
            </a:endParaRPr>
          </a:p>
          <a:p>
            <a:pPr marL="483870" lvl="1" indent="-285750">
              <a:lnSpc>
                <a:spcPts val="3427"/>
              </a:lnSpc>
              <a:buFont typeface="Courier New,monospace"/>
              <a:buChar char="o"/>
            </a:pPr>
            <a:r>
              <a:rPr lang="en-US" sz="1400">
                <a:solidFill>
                  <a:srgbClr val="202020"/>
                </a:solidFill>
                <a:latin typeface="Montserrat"/>
                <a:ea typeface="+mn-lt"/>
                <a:cs typeface="+mn-lt"/>
              </a:rPr>
              <a:t>Public-facing landing market intelligence     landing page intended for a grower audience</a:t>
            </a:r>
            <a:endParaRPr lang="en-US" sz="1400">
              <a:solidFill>
                <a:srgbClr val="000000"/>
              </a:solidFill>
              <a:latin typeface="Montserrat"/>
              <a:ea typeface="+mn-lt"/>
              <a:cs typeface="+mn-lt"/>
            </a:endParaRPr>
          </a:p>
          <a:p>
            <a:pPr marL="483870" lvl="1" indent="-285750">
              <a:lnSpc>
                <a:spcPts val="3427"/>
              </a:lnSpc>
              <a:buFont typeface="Courier New,monospace"/>
              <a:buChar char="o"/>
            </a:pPr>
            <a:r>
              <a:rPr lang="en-US" sz="1400">
                <a:solidFill>
                  <a:srgbClr val="202020"/>
                </a:solidFill>
                <a:latin typeface="Montserrat"/>
                <a:ea typeface="+mn-lt"/>
                <a:cs typeface="+mn-lt"/>
              </a:rPr>
              <a:t>You tell us!</a:t>
            </a:r>
            <a:endParaRPr lang="en-US" sz="1400">
              <a:solidFill>
                <a:srgbClr val="000000"/>
              </a:solidFill>
              <a:latin typeface="Montserrat"/>
              <a:ea typeface="+mn-lt"/>
              <a:cs typeface="+mn-lt"/>
            </a:endParaRPr>
          </a:p>
          <a:p>
            <a:pPr marL="483870" lvl="1" indent="-285750">
              <a:lnSpc>
                <a:spcPts val="3427"/>
              </a:lnSpc>
              <a:buFont typeface="Courier New"/>
              <a:buChar char="o"/>
            </a:pPr>
            <a:endParaRPr lang="en-US" sz="1400">
              <a:solidFill>
                <a:srgbClr val="202020"/>
              </a:solidFill>
              <a:latin typeface="Montserrat"/>
              <a:ea typeface="+mn-lt"/>
              <a:cs typeface="+mn-lt"/>
            </a:endParaRPr>
          </a:p>
        </p:txBody>
      </p:sp>
      <p:sp>
        <p:nvSpPr>
          <p:cNvPr id="5" name="TextBox 5">
            <a:extLst>
              <a:ext uri="{FF2B5EF4-FFF2-40B4-BE49-F238E27FC236}">
                <a16:creationId xmlns:a16="http://schemas.microsoft.com/office/drawing/2014/main" id="{C22291E5-3C22-092D-F36A-FD2488BDF061}"/>
              </a:ext>
            </a:extLst>
          </p:cNvPr>
          <p:cNvSpPr txBox="1"/>
          <p:nvPr/>
        </p:nvSpPr>
        <p:spPr>
          <a:xfrm>
            <a:off x="745804" y="242711"/>
            <a:ext cx="10740230" cy="539635"/>
          </a:xfrm>
          <a:prstGeom prst="rect">
            <a:avLst/>
          </a:prstGeom>
        </p:spPr>
        <p:txBody>
          <a:bodyPr wrap="square" lIns="0" tIns="0" rIns="0" bIns="0" rtlCol="0" anchor="t">
            <a:spAutoFit/>
          </a:bodyPr>
          <a:lstStyle/>
          <a:p>
            <a:pPr>
              <a:lnSpc>
                <a:spcPts val="4522"/>
              </a:lnSpc>
              <a:spcBef>
                <a:spcPct val="0"/>
              </a:spcBef>
            </a:pPr>
            <a:r>
              <a:rPr lang="en-US" sz="3200" b="1" spc="35">
                <a:latin typeface="Montserrat Bold"/>
              </a:rPr>
              <a:t>Public Facing Infographics and Other Resources</a:t>
            </a:r>
            <a:endParaRPr lang="en-US"/>
          </a:p>
        </p:txBody>
      </p:sp>
      <p:sp>
        <p:nvSpPr>
          <p:cNvPr id="6" name="Freeform 6">
            <a:extLst>
              <a:ext uri="{FF2B5EF4-FFF2-40B4-BE49-F238E27FC236}">
                <a16:creationId xmlns:a16="http://schemas.microsoft.com/office/drawing/2014/main" id="{60084B1D-F8CC-5F5C-FDF5-088AF243F254}"/>
              </a:ext>
            </a:extLst>
          </p:cNvPr>
          <p:cNvSpPr/>
          <p:nvPr/>
        </p:nvSpPr>
        <p:spPr>
          <a:xfrm>
            <a:off x="0" y="1"/>
            <a:ext cx="744972" cy="6858000"/>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57E87890-AF1A-BD77-BFBB-5CC0666F8043}"/>
              </a:ext>
            </a:extLst>
          </p:cNvPr>
          <p:cNvPicPr>
            <a:picLocks noChangeAspect="1"/>
          </p:cNvPicPr>
          <p:nvPr/>
        </p:nvPicPr>
        <p:blipFill>
          <a:blip r:embed="rId5"/>
          <a:stretch>
            <a:fillRect/>
          </a:stretch>
        </p:blipFill>
        <p:spPr>
          <a:xfrm>
            <a:off x="5192443" y="1025056"/>
            <a:ext cx="1982607" cy="2554145"/>
          </a:xfrm>
          <a:prstGeom prst="rect">
            <a:avLst/>
          </a:prstGeom>
          <a:ln w="19050">
            <a:solidFill>
              <a:srgbClr val="8CD9EC"/>
            </a:solidFill>
          </a:ln>
        </p:spPr>
      </p:pic>
      <p:pic>
        <p:nvPicPr>
          <p:cNvPr id="12" name="Picture 11">
            <a:extLst>
              <a:ext uri="{FF2B5EF4-FFF2-40B4-BE49-F238E27FC236}">
                <a16:creationId xmlns:a16="http://schemas.microsoft.com/office/drawing/2014/main" id="{F30433C3-10BC-06EF-475E-9E4982DBFBDC}"/>
              </a:ext>
            </a:extLst>
          </p:cNvPr>
          <p:cNvPicPr>
            <a:picLocks noChangeAspect="1"/>
          </p:cNvPicPr>
          <p:nvPr/>
        </p:nvPicPr>
        <p:blipFill>
          <a:blip r:embed="rId6"/>
          <a:stretch>
            <a:fillRect/>
          </a:stretch>
        </p:blipFill>
        <p:spPr>
          <a:xfrm>
            <a:off x="8134966" y="3450249"/>
            <a:ext cx="3541053" cy="2689752"/>
          </a:xfrm>
          <a:prstGeom prst="rect">
            <a:avLst/>
          </a:prstGeom>
          <a:ln w="19050">
            <a:solidFill>
              <a:srgbClr val="8CD9EC"/>
            </a:solidFill>
          </a:ln>
        </p:spPr>
      </p:pic>
      <p:pic>
        <p:nvPicPr>
          <p:cNvPr id="14" name="Picture 13">
            <a:extLst>
              <a:ext uri="{FF2B5EF4-FFF2-40B4-BE49-F238E27FC236}">
                <a16:creationId xmlns:a16="http://schemas.microsoft.com/office/drawing/2014/main" id="{C6F490E9-8F5E-6D62-6571-92F466E723BE}"/>
              </a:ext>
            </a:extLst>
          </p:cNvPr>
          <p:cNvPicPr>
            <a:picLocks noChangeAspect="1"/>
          </p:cNvPicPr>
          <p:nvPr/>
        </p:nvPicPr>
        <p:blipFill>
          <a:blip r:embed="rId7"/>
          <a:stretch>
            <a:fillRect/>
          </a:stretch>
        </p:blipFill>
        <p:spPr>
          <a:xfrm>
            <a:off x="8515092" y="1218804"/>
            <a:ext cx="3431336" cy="2713219"/>
          </a:xfrm>
          <a:prstGeom prst="rect">
            <a:avLst/>
          </a:prstGeom>
          <a:ln w="19050">
            <a:solidFill>
              <a:srgbClr val="F58216"/>
            </a:solidFill>
          </a:ln>
        </p:spPr>
      </p:pic>
      <p:pic>
        <p:nvPicPr>
          <p:cNvPr id="8" name="Picture 7">
            <a:extLst>
              <a:ext uri="{FF2B5EF4-FFF2-40B4-BE49-F238E27FC236}">
                <a16:creationId xmlns:a16="http://schemas.microsoft.com/office/drawing/2014/main" id="{80577C08-F370-2D6D-D1D4-BDB51538F357}"/>
              </a:ext>
            </a:extLst>
          </p:cNvPr>
          <p:cNvPicPr>
            <a:picLocks noChangeAspect="1"/>
          </p:cNvPicPr>
          <p:nvPr/>
        </p:nvPicPr>
        <p:blipFill>
          <a:blip r:embed="rId8"/>
          <a:srcRect l="2101" t="3472" r="4114" b="2357"/>
          <a:stretch>
            <a:fillRect/>
          </a:stretch>
        </p:blipFill>
        <p:spPr>
          <a:xfrm>
            <a:off x="7181762" y="1025056"/>
            <a:ext cx="1982608" cy="2554146"/>
          </a:xfrm>
          <a:prstGeom prst="rect">
            <a:avLst/>
          </a:prstGeom>
          <a:ln w="19050">
            <a:solidFill>
              <a:srgbClr val="8CD9EC"/>
            </a:solidFill>
          </a:ln>
        </p:spPr>
      </p:pic>
      <p:pic>
        <p:nvPicPr>
          <p:cNvPr id="10" name="Picture 9">
            <a:extLst>
              <a:ext uri="{FF2B5EF4-FFF2-40B4-BE49-F238E27FC236}">
                <a16:creationId xmlns:a16="http://schemas.microsoft.com/office/drawing/2014/main" id="{043DBE05-D6DD-315C-AEAE-3449B2D21C8A}"/>
              </a:ext>
            </a:extLst>
          </p:cNvPr>
          <p:cNvPicPr>
            <a:picLocks noChangeAspect="1"/>
          </p:cNvPicPr>
          <p:nvPr/>
        </p:nvPicPr>
        <p:blipFill>
          <a:blip r:embed="rId9"/>
          <a:stretch>
            <a:fillRect/>
          </a:stretch>
        </p:blipFill>
        <p:spPr>
          <a:xfrm>
            <a:off x="5441670" y="3598251"/>
            <a:ext cx="3428660" cy="2689752"/>
          </a:xfrm>
          <a:prstGeom prst="rect">
            <a:avLst/>
          </a:prstGeom>
          <a:ln w="19050">
            <a:solidFill>
              <a:srgbClr val="57AB35"/>
            </a:solidFill>
          </a:ln>
        </p:spPr>
      </p:pic>
    </p:spTree>
    <p:extLst>
      <p:ext uri="{BB962C8B-B14F-4D97-AF65-F5344CB8AC3E}">
        <p14:creationId xmlns:p14="http://schemas.microsoft.com/office/powerpoint/2010/main" val="3476609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F822-EB33-8404-A61E-2BE82E8BA10F}"/>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AFDED42-2A1C-C3AD-F90B-A525578F3AF3}"/>
              </a:ext>
            </a:extLst>
          </p:cNvPr>
          <p:cNvSpPr txBox="1"/>
          <p:nvPr/>
        </p:nvSpPr>
        <p:spPr>
          <a:xfrm>
            <a:off x="867892" y="1025056"/>
            <a:ext cx="6199658" cy="5359993"/>
          </a:xfrm>
          <a:prstGeom prst="rect">
            <a:avLst/>
          </a:prstGeom>
        </p:spPr>
        <p:txBody>
          <a:bodyPr wrap="square" lIns="0" tIns="0" rIns="0" bIns="0" rtlCol="0" anchor="t">
            <a:spAutoFit/>
          </a:bodyPr>
          <a:lstStyle/>
          <a:p>
            <a:pPr marL="0" lvl="1">
              <a:lnSpc>
                <a:spcPts val="2000"/>
              </a:lnSpc>
            </a:pPr>
            <a:r>
              <a:rPr lang="en-US" sz="1400" b="1">
                <a:solidFill>
                  <a:srgbClr val="1D252B"/>
                </a:solidFill>
                <a:highlight>
                  <a:srgbClr val="FFFFFF"/>
                </a:highlight>
                <a:latin typeface="Montserrat"/>
                <a:ea typeface="+mn-lt"/>
                <a:cs typeface="+mn-lt"/>
              </a:rPr>
              <a:t>TFI Stats -</a:t>
            </a:r>
          </a:p>
          <a:p>
            <a:pPr marL="0" lvl="1">
              <a:lnSpc>
                <a:spcPts val="2000"/>
              </a:lnSpc>
            </a:pPr>
            <a:r>
              <a:rPr lang="en-US" sz="1400">
                <a:solidFill>
                  <a:srgbClr val="1D252B"/>
                </a:solidFill>
                <a:highlight>
                  <a:srgbClr val="FFFFFF"/>
                </a:highlight>
                <a:latin typeface="Montserrat"/>
                <a:ea typeface="+mn-lt"/>
                <a:cs typeface="+mn-lt"/>
              </a:rPr>
              <a:t>TFI collected and published monthly reports:</a:t>
            </a:r>
          </a:p>
          <a:p>
            <a:pPr marL="0" lvl="1">
              <a:lnSpc>
                <a:spcPts val="2000"/>
              </a:lnSpc>
            </a:pPr>
            <a:endParaRPr lang="en-US" sz="1400">
              <a:solidFill>
                <a:srgbClr val="1D252B"/>
              </a:solidFill>
              <a:highlight>
                <a:srgbClr val="FFFFFF"/>
              </a:highlight>
              <a:latin typeface="Montserrat"/>
              <a:ea typeface="+mn-lt"/>
              <a:cs typeface="+mn-lt"/>
            </a:endParaRPr>
          </a:p>
          <a:p>
            <a:pPr marL="483870" lvl="1" indent="-285750">
              <a:lnSpc>
                <a:spcPts val="2000"/>
              </a:lnSpc>
              <a:buFont typeface="Courier New"/>
              <a:buChar char="o"/>
            </a:pPr>
            <a:r>
              <a:rPr lang="en-US" sz="1200" b="1">
                <a:solidFill>
                  <a:srgbClr val="202020"/>
                </a:solidFill>
                <a:latin typeface="Montserrat"/>
                <a:ea typeface="+mn-lt"/>
                <a:cs typeface="+mn-lt"/>
              </a:rPr>
              <a:t>Fertilizer RECORD Report</a:t>
            </a:r>
          </a:p>
          <a:p>
            <a:pPr marL="941070" lvl="2" indent="-285750">
              <a:lnSpc>
                <a:spcPts val="2000"/>
              </a:lnSpc>
              <a:buFont typeface="Courier New"/>
              <a:buChar char="o"/>
            </a:pPr>
            <a:r>
              <a:rPr lang="en-US" sz="1200">
                <a:solidFill>
                  <a:srgbClr val="202020"/>
                </a:solidFill>
                <a:latin typeface="Montserrat"/>
                <a:ea typeface="+mn-lt"/>
                <a:cs typeface="+mn-lt"/>
              </a:rPr>
              <a:t>Details production, producer closing inventories and producer disappearance of nitrogen, phosphate and potash fertilizer products, as well as nutrient totals in U.S., Canada and North America</a:t>
            </a:r>
          </a:p>
          <a:p>
            <a:pPr marL="483870" lvl="1" indent="-285750">
              <a:lnSpc>
                <a:spcPts val="2000"/>
              </a:lnSpc>
              <a:buFont typeface="Courier New"/>
              <a:buChar char="o"/>
            </a:pPr>
            <a:r>
              <a:rPr lang="en-US" sz="1200" b="1">
                <a:solidFill>
                  <a:srgbClr val="202020"/>
                </a:solidFill>
                <a:latin typeface="Montserrat"/>
                <a:ea typeface="+mn-lt"/>
                <a:cs typeface="+mn-lt"/>
              </a:rPr>
              <a:t>Potash Flash Report</a:t>
            </a:r>
          </a:p>
          <a:p>
            <a:pPr marL="941070" lvl="2" indent="-285750">
              <a:lnSpc>
                <a:spcPts val="2000"/>
              </a:lnSpc>
              <a:buFont typeface="Courier New"/>
              <a:buChar char="o"/>
            </a:pPr>
            <a:r>
              <a:rPr lang="en-US" sz="1200">
                <a:solidFill>
                  <a:srgbClr val="202020"/>
                </a:solidFill>
                <a:latin typeface="Montserrat"/>
                <a:ea typeface="+mn-lt"/>
                <a:cs typeface="+mn-lt"/>
              </a:rPr>
              <a:t>Details potash production, inventory and sales in North America on a K</a:t>
            </a:r>
            <a:r>
              <a:rPr lang="en-US" sz="1200" baseline="-25000">
                <a:solidFill>
                  <a:srgbClr val="202020"/>
                </a:solidFill>
                <a:latin typeface="Montserrat"/>
                <a:ea typeface="+mn-lt"/>
                <a:cs typeface="+mn-lt"/>
              </a:rPr>
              <a:t>2</a:t>
            </a:r>
            <a:r>
              <a:rPr lang="en-US" sz="1200">
                <a:solidFill>
                  <a:srgbClr val="202020"/>
                </a:solidFill>
                <a:latin typeface="Montserrat"/>
                <a:ea typeface="+mn-lt"/>
                <a:cs typeface="+mn-lt"/>
              </a:rPr>
              <a:t>O basis.</a:t>
            </a:r>
          </a:p>
          <a:p>
            <a:pPr marL="483870" lvl="1" indent="-285750">
              <a:lnSpc>
                <a:spcPts val="2000"/>
              </a:lnSpc>
              <a:buFont typeface="Courier New"/>
              <a:buChar char="o"/>
            </a:pPr>
            <a:r>
              <a:rPr lang="en-US" sz="1200" b="1">
                <a:solidFill>
                  <a:srgbClr val="202020"/>
                </a:solidFill>
                <a:latin typeface="Montserrat"/>
                <a:ea typeface="+mn-lt"/>
                <a:cs typeface="+mn-lt"/>
              </a:rPr>
              <a:t>Feedgrade Phosphate Report</a:t>
            </a:r>
          </a:p>
          <a:p>
            <a:pPr marL="941070" lvl="2" indent="-285750">
              <a:lnSpc>
                <a:spcPts val="2000"/>
              </a:lnSpc>
              <a:buFont typeface="Courier New"/>
              <a:buChar char="o"/>
            </a:pPr>
            <a:r>
              <a:rPr lang="en-US" sz="1200">
                <a:solidFill>
                  <a:srgbClr val="202020"/>
                </a:solidFill>
                <a:latin typeface="Montserrat"/>
                <a:ea typeface="+mn-lt"/>
                <a:cs typeface="+mn-lt"/>
              </a:rPr>
              <a:t>Details sales of monocalcium, dicalcium, and tricalcium </a:t>
            </a:r>
            <a:r>
              <a:rPr lang="en-US" sz="1200" err="1">
                <a:solidFill>
                  <a:srgbClr val="202020"/>
                </a:solidFill>
                <a:latin typeface="Montserrat"/>
                <a:ea typeface="+mn-lt"/>
                <a:cs typeface="+mn-lt"/>
              </a:rPr>
              <a:t>feedgrade</a:t>
            </a:r>
            <a:r>
              <a:rPr lang="en-US" sz="1200">
                <a:solidFill>
                  <a:srgbClr val="202020"/>
                </a:solidFill>
                <a:latin typeface="Montserrat"/>
                <a:ea typeface="+mn-lt"/>
                <a:cs typeface="+mn-lt"/>
              </a:rPr>
              <a:t> phosphates.</a:t>
            </a:r>
          </a:p>
          <a:p>
            <a:pPr marL="483870" lvl="1" indent="-285750">
              <a:lnSpc>
                <a:spcPts val="2000"/>
              </a:lnSpc>
              <a:buFont typeface="Courier New"/>
              <a:buChar char="o"/>
            </a:pPr>
            <a:r>
              <a:rPr lang="en-US" sz="1200" b="1">
                <a:solidFill>
                  <a:srgbClr val="202020"/>
                </a:solidFill>
                <a:latin typeface="Montserrat"/>
                <a:ea typeface="+mn-lt"/>
                <a:cs typeface="+mn-lt"/>
              </a:rPr>
              <a:t>Phosphate Materials Export Report</a:t>
            </a:r>
          </a:p>
          <a:p>
            <a:pPr marL="941070" lvl="2" indent="-285750">
              <a:lnSpc>
                <a:spcPts val="2000"/>
              </a:lnSpc>
              <a:buFont typeface="Courier New"/>
              <a:buChar char="o"/>
            </a:pPr>
            <a:r>
              <a:rPr lang="en-US" sz="1200">
                <a:solidFill>
                  <a:srgbClr val="202020"/>
                </a:solidFill>
                <a:latin typeface="Montserrat"/>
                <a:ea typeface="+mn-lt"/>
                <a:cs typeface="+mn-lt"/>
              </a:rPr>
              <a:t>Details U.S. phosphate exports - diammonium phosphates (DAP) and monoammonium phosphates (MAP) - to specific countries on a P2O5 equivalent basis.</a:t>
            </a:r>
          </a:p>
          <a:p>
            <a:pPr marL="483870" lvl="1" indent="-285750">
              <a:lnSpc>
                <a:spcPts val="2000"/>
              </a:lnSpc>
              <a:buFont typeface="Courier New"/>
              <a:buChar char="o"/>
            </a:pPr>
            <a:r>
              <a:rPr lang="en-US" sz="1200" b="1">
                <a:solidFill>
                  <a:srgbClr val="202020"/>
                </a:solidFill>
                <a:latin typeface="Montserrat"/>
                <a:ea typeface="+mn-lt"/>
                <a:cs typeface="+mn-lt"/>
              </a:rPr>
              <a:t>U.S. Fertilizer Imports and Exports Reports</a:t>
            </a:r>
          </a:p>
          <a:p>
            <a:pPr marL="941070" lvl="2" indent="-285750">
              <a:lnSpc>
                <a:spcPts val="2000"/>
              </a:lnSpc>
              <a:buFont typeface="Courier New"/>
              <a:buChar char="o"/>
            </a:pPr>
            <a:r>
              <a:rPr lang="en-US" sz="1200">
                <a:solidFill>
                  <a:srgbClr val="202020"/>
                </a:solidFill>
                <a:latin typeface="Montserrat"/>
                <a:ea typeface="+mn-lt"/>
                <a:cs typeface="+mn-lt"/>
              </a:rPr>
              <a:t>Two separate reports detail imported and exported fertilizers into the U.S. based on data collected by the United States Census Bureau.</a:t>
            </a:r>
          </a:p>
        </p:txBody>
      </p:sp>
      <p:sp>
        <p:nvSpPr>
          <p:cNvPr id="5" name="TextBox 5">
            <a:extLst>
              <a:ext uri="{FF2B5EF4-FFF2-40B4-BE49-F238E27FC236}">
                <a16:creationId xmlns:a16="http://schemas.microsoft.com/office/drawing/2014/main" id="{7222F986-DB7B-EC98-6D0F-9D2E892A367A}"/>
              </a:ext>
            </a:extLst>
          </p:cNvPr>
          <p:cNvSpPr txBox="1"/>
          <p:nvPr/>
        </p:nvSpPr>
        <p:spPr>
          <a:xfrm>
            <a:off x="745804" y="242711"/>
            <a:ext cx="10740230" cy="539635"/>
          </a:xfrm>
          <a:prstGeom prst="rect">
            <a:avLst/>
          </a:prstGeom>
        </p:spPr>
        <p:txBody>
          <a:bodyPr wrap="square" lIns="0" tIns="0" rIns="0" bIns="0" rtlCol="0" anchor="t">
            <a:spAutoFit/>
          </a:bodyPr>
          <a:lstStyle/>
          <a:p>
            <a:pPr>
              <a:lnSpc>
                <a:spcPts val="4522"/>
              </a:lnSpc>
              <a:spcBef>
                <a:spcPct val="0"/>
              </a:spcBef>
            </a:pPr>
            <a:r>
              <a:rPr lang="en-US" sz="3200" b="1" spc="35">
                <a:latin typeface="Montserrat Bold"/>
              </a:rPr>
              <a:t>Other Purchasable Data</a:t>
            </a:r>
            <a:endParaRPr lang="en-US"/>
          </a:p>
        </p:txBody>
      </p:sp>
      <p:sp>
        <p:nvSpPr>
          <p:cNvPr id="6" name="Freeform 6">
            <a:extLst>
              <a:ext uri="{FF2B5EF4-FFF2-40B4-BE49-F238E27FC236}">
                <a16:creationId xmlns:a16="http://schemas.microsoft.com/office/drawing/2014/main" id="{4CEDBC6B-883C-E160-52C4-2C624B6F5850}"/>
              </a:ext>
            </a:extLst>
          </p:cNvPr>
          <p:cNvSpPr/>
          <p:nvPr/>
        </p:nvSpPr>
        <p:spPr>
          <a:xfrm>
            <a:off x="0" y="1"/>
            <a:ext cx="744972" cy="6858000"/>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3">
            <a:extLst>
              <a:ext uri="{FF2B5EF4-FFF2-40B4-BE49-F238E27FC236}">
                <a16:creationId xmlns:a16="http://schemas.microsoft.com/office/drawing/2014/main" id="{8BB47B85-6EA2-D2C6-21D3-2C071521F5C9}"/>
              </a:ext>
            </a:extLst>
          </p:cNvPr>
          <p:cNvSpPr txBox="1"/>
          <p:nvPr/>
        </p:nvSpPr>
        <p:spPr>
          <a:xfrm>
            <a:off x="7915275" y="1025056"/>
            <a:ext cx="3408833" cy="3191386"/>
          </a:xfrm>
          <a:prstGeom prst="rect">
            <a:avLst/>
          </a:prstGeom>
        </p:spPr>
        <p:txBody>
          <a:bodyPr wrap="square" lIns="0" tIns="0" rIns="0" bIns="0" rtlCol="0" anchor="t">
            <a:spAutoFit/>
          </a:bodyPr>
          <a:lstStyle/>
          <a:p>
            <a:pPr marL="0" lvl="1">
              <a:lnSpc>
                <a:spcPts val="2000"/>
              </a:lnSpc>
            </a:pPr>
            <a:r>
              <a:rPr lang="en-US" sz="1400" b="1">
                <a:solidFill>
                  <a:srgbClr val="1D252B"/>
                </a:solidFill>
                <a:highlight>
                  <a:srgbClr val="FFFFFF"/>
                </a:highlight>
                <a:latin typeface="Montserrat"/>
                <a:ea typeface="+mn-lt"/>
                <a:cs typeface="+mn-lt"/>
              </a:rPr>
              <a:t>Commercial Fertilizers Report - </a:t>
            </a:r>
          </a:p>
          <a:p>
            <a:r>
              <a:rPr lang="en-US" sz="1400">
                <a:solidFill>
                  <a:srgbClr val="1D252B"/>
                </a:solidFill>
                <a:highlight>
                  <a:srgbClr val="FFFFFF"/>
                </a:highlight>
                <a:latin typeface="Montserrat"/>
                <a:ea typeface="+mn-lt"/>
                <a:cs typeface="+mn-lt"/>
              </a:rPr>
              <a:t>This is a cooperative effort between the Association of American Plant Food Control Officials, Inc. (AAPFCO) and TFI.</a:t>
            </a:r>
          </a:p>
          <a:p>
            <a:endParaRPr lang="en-US" sz="1400">
              <a:solidFill>
                <a:srgbClr val="1D252B"/>
              </a:solidFill>
              <a:highlight>
                <a:srgbClr val="FFFFFF"/>
              </a:highlight>
              <a:latin typeface="Montserrat"/>
              <a:ea typeface="+mn-lt"/>
              <a:cs typeface="+mn-lt"/>
            </a:endParaRPr>
          </a:p>
          <a:p>
            <a:pPr marL="171450" indent="-171450">
              <a:buFont typeface="Arial" panose="020B0604020202020204" pitchFamily="34" charset="0"/>
              <a:buChar char="•"/>
            </a:pPr>
            <a:r>
              <a:rPr lang="en-US" sz="1200">
                <a:solidFill>
                  <a:srgbClr val="1D252B"/>
                </a:solidFill>
                <a:highlight>
                  <a:srgbClr val="FFFFFF"/>
                </a:highlight>
                <a:latin typeface="Montserrat"/>
                <a:ea typeface="+mn-lt"/>
                <a:cs typeface="+mn-lt"/>
              </a:rPr>
              <a:t>A summary of fertilizer use in the United States. Data are categorized by state and in some cases, region.</a:t>
            </a:r>
          </a:p>
          <a:p>
            <a:pPr marL="0" lvl="1">
              <a:lnSpc>
                <a:spcPts val="2000"/>
              </a:lnSpc>
            </a:pPr>
            <a:endParaRPr lang="en-US" sz="1400">
              <a:solidFill>
                <a:srgbClr val="1D252B"/>
              </a:solidFill>
              <a:highlight>
                <a:srgbClr val="FFFFFF"/>
              </a:highlight>
              <a:latin typeface="Montserrat"/>
              <a:ea typeface="+mn-lt"/>
              <a:cs typeface="+mn-lt"/>
            </a:endParaRPr>
          </a:p>
          <a:p>
            <a:pPr marL="171450" indent="-171450">
              <a:buFont typeface="Arial" panose="020B0604020202020204" pitchFamily="34" charset="0"/>
              <a:buChar char="•"/>
            </a:pPr>
            <a:r>
              <a:rPr lang="en-US" sz="1200">
                <a:solidFill>
                  <a:srgbClr val="1D252B"/>
                </a:solidFill>
                <a:highlight>
                  <a:srgbClr val="FFFFFF"/>
                </a:highlight>
                <a:latin typeface="Montserrat"/>
                <a:ea typeface="+mn-lt"/>
                <a:cs typeface="+mn-lt"/>
              </a:rPr>
              <a:t>Most recent data available is from 2017, but 2018 should be released imminently and 2019 is also expected in 2026.</a:t>
            </a:r>
          </a:p>
          <a:p>
            <a:pPr marL="0" lvl="1">
              <a:lnSpc>
                <a:spcPts val="2000"/>
              </a:lnSpc>
            </a:pPr>
            <a:endParaRPr lang="en-US" sz="1400">
              <a:solidFill>
                <a:srgbClr val="1D252B"/>
              </a:solidFill>
              <a:highlight>
                <a:srgbClr val="FFFFFF"/>
              </a:highlight>
              <a:latin typeface="Montserrat"/>
              <a:ea typeface="+mn-lt"/>
              <a:cs typeface="+mn-lt"/>
            </a:endParaRPr>
          </a:p>
          <a:p>
            <a:pPr marL="0" lvl="1">
              <a:lnSpc>
                <a:spcPts val="2000"/>
              </a:lnSpc>
            </a:pPr>
            <a:endParaRPr lang="en-US" sz="1400">
              <a:solidFill>
                <a:srgbClr val="1D252B"/>
              </a:solidFill>
              <a:highlight>
                <a:srgbClr val="FFFFFF"/>
              </a:highlight>
              <a:latin typeface="Montserrat"/>
              <a:ea typeface="+mn-lt"/>
              <a:cs typeface="+mn-lt"/>
            </a:endParaRPr>
          </a:p>
        </p:txBody>
      </p:sp>
    </p:spTree>
    <p:extLst>
      <p:ext uri="{BB962C8B-B14F-4D97-AF65-F5344CB8AC3E}">
        <p14:creationId xmlns:p14="http://schemas.microsoft.com/office/powerpoint/2010/main" val="367800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C3AF-23FA-40AA-79E0-2EC253922ED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0E63878-B993-0587-C653-CA8012790682}"/>
              </a:ext>
            </a:extLst>
          </p:cNvPr>
          <p:cNvSpPr txBox="1"/>
          <p:nvPr/>
        </p:nvSpPr>
        <p:spPr>
          <a:xfrm>
            <a:off x="744972" y="1171493"/>
            <a:ext cx="4931928" cy="4853380"/>
          </a:xfrm>
          <a:prstGeom prst="rect">
            <a:avLst/>
          </a:prstGeom>
        </p:spPr>
        <p:txBody>
          <a:bodyPr wrap="square" lIns="0" tIns="0" rIns="0" bIns="0" rtlCol="0" anchor="t">
            <a:spAutoFit/>
          </a:bodyPr>
          <a:lstStyle/>
          <a:p>
            <a:pPr marL="0" lvl="1">
              <a:lnSpc>
                <a:spcPts val="2000"/>
              </a:lnSpc>
            </a:pPr>
            <a:r>
              <a:rPr lang="en-US" sz="1400">
                <a:solidFill>
                  <a:srgbClr val="1D252B"/>
                </a:solidFill>
                <a:highlight>
                  <a:srgbClr val="FFFFFF"/>
                </a:highlight>
                <a:latin typeface="Montserrat"/>
                <a:ea typeface="+mn-lt"/>
                <a:cs typeface="+mn-lt"/>
              </a:rPr>
              <a:t>The committee is strengthened by having a wide representation of membership. </a:t>
            </a:r>
          </a:p>
          <a:p>
            <a:pPr marL="0" lvl="1">
              <a:lnSpc>
                <a:spcPts val="2000"/>
              </a:lnSpc>
            </a:pPr>
            <a:endParaRPr lang="en-US" sz="1400">
              <a:solidFill>
                <a:srgbClr val="1D252B"/>
              </a:solidFill>
              <a:highlight>
                <a:srgbClr val="FFFFFF"/>
              </a:highlight>
              <a:latin typeface="Montserrat"/>
              <a:ea typeface="+mn-lt"/>
              <a:cs typeface="+mn-lt"/>
            </a:endParaRPr>
          </a:p>
          <a:p>
            <a:pPr marL="285750" lvl="1" indent="-285750">
              <a:lnSpc>
                <a:spcPts val="2000"/>
              </a:lnSpc>
              <a:buFont typeface="Arial" panose="020B0604020202020204" pitchFamily="34" charset="0"/>
              <a:buChar char="•"/>
            </a:pPr>
            <a:r>
              <a:rPr lang="en-US" sz="1400">
                <a:solidFill>
                  <a:srgbClr val="1D252B"/>
                </a:solidFill>
                <a:highlight>
                  <a:srgbClr val="FFFFFF"/>
                </a:highlight>
                <a:latin typeface="Montserrat"/>
                <a:ea typeface="+mn-lt"/>
                <a:cs typeface="+mn-lt"/>
              </a:rPr>
              <a:t>Opportunity to offer guidance and share insights on in-progress projects and products, as well as Market and Logistics Conference programming</a:t>
            </a:r>
          </a:p>
          <a:p>
            <a:pPr marL="0" lvl="1">
              <a:lnSpc>
                <a:spcPts val="2000"/>
              </a:lnSpc>
            </a:pPr>
            <a:endParaRPr lang="en-US" sz="1400">
              <a:solidFill>
                <a:srgbClr val="1D252B"/>
              </a:solidFill>
              <a:highlight>
                <a:srgbClr val="FFFFFF"/>
              </a:highlight>
              <a:latin typeface="Montserrat"/>
              <a:ea typeface="+mn-lt"/>
              <a:cs typeface="+mn-lt"/>
            </a:endParaRPr>
          </a:p>
          <a:p>
            <a:pPr marL="285750" lvl="1" indent="-285750">
              <a:lnSpc>
                <a:spcPts val="2000"/>
              </a:lnSpc>
              <a:buFont typeface="Arial" panose="020B0604020202020204" pitchFamily="34" charset="0"/>
              <a:buChar char="•"/>
            </a:pPr>
            <a:r>
              <a:rPr lang="en-US" sz="1400">
                <a:solidFill>
                  <a:srgbClr val="1D252B"/>
                </a:solidFill>
                <a:highlight>
                  <a:srgbClr val="FFFFFF"/>
                </a:highlight>
                <a:latin typeface="Montserrat"/>
                <a:ea typeface="+mn-lt"/>
                <a:cs typeface="+mn-lt"/>
              </a:rPr>
              <a:t>Help guide decisions on priorities and identify initiatives that would deliver the greatest value to members</a:t>
            </a:r>
          </a:p>
          <a:p>
            <a:pPr marL="285750" lvl="1" indent="-285750">
              <a:lnSpc>
                <a:spcPts val="2000"/>
              </a:lnSpc>
              <a:buFont typeface="Arial" panose="020B0604020202020204" pitchFamily="34" charset="0"/>
              <a:buChar char="•"/>
            </a:pPr>
            <a:endParaRPr lang="en-US" sz="1400">
              <a:solidFill>
                <a:srgbClr val="1D252B"/>
              </a:solidFill>
              <a:highlight>
                <a:srgbClr val="FFFFFF"/>
              </a:highlight>
              <a:latin typeface="Montserrat"/>
              <a:ea typeface="+mn-lt"/>
              <a:cs typeface="+mn-lt"/>
            </a:endParaRPr>
          </a:p>
          <a:p>
            <a:pPr marL="285750" lvl="1" indent="-285750">
              <a:lnSpc>
                <a:spcPts val="2000"/>
              </a:lnSpc>
              <a:buFont typeface="Arial" panose="020B0604020202020204" pitchFamily="34" charset="0"/>
              <a:buChar char="•"/>
            </a:pPr>
            <a:r>
              <a:rPr lang="en-US" sz="1400">
                <a:solidFill>
                  <a:srgbClr val="1D252B"/>
                </a:solidFill>
                <a:highlight>
                  <a:srgbClr val="FFFFFF"/>
                </a:highlight>
                <a:latin typeface="Montserrat"/>
                <a:ea typeface="+mn-lt"/>
                <a:cs typeface="+mn-lt"/>
              </a:rPr>
              <a:t>Sounding board on economic elements of policy issues</a:t>
            </a:r>
          </a:p>
          <a:p>
            <a:pPr marL="0" lvl="1">
              <a:lnSpc>
                <a:spcPts val="2000"/>
              </a:lnSpc>
            </a:pPr>
            <a:endParaRPr lang="en-US" sz="1400">
              <a:solidFill>
                <a:srgbClr val="1D252B"/>
              </a:solidFill>
              <a:highlight>
                <a:srgbClr val="FFFFFF"/>
              </a:highlight>
              <a:latin typeface="Montserrat"/>
              <a:ea typeface="+mn-lt"/>
              <a:cs typeface="+mn-lt"/>
            </a:endParaRPr>
          </a:p>
          <a:p>
            <a:pPr marL="0" lvl="1">
              <a:lnSpc>
                <a:spcPts val="2000"/>
              </a:lnSpc>
            </a:pPr>
            <a:r>
              <a:rPr lang="en-US" sz="1400">
                <a:solidFill>
                  <a:srgbClr val="1D252B"/>
                </a:solidFill>
                <a:highlight>
                  <a:srgbClr val="FFFFFF"/>
                </a:highlight>
                <a:latin typeface="Montserrat"/>
                <a:ea typeface="+mn-lt"/>
                <a:cs typeface="+mn-lt"/>
              </a:rPr>
              <a:t>Meet in person twice a year:</a:t>
            </a:r>
          </a:p>
          <a:p>
            <a:pPr marL="285750" lvl="1" indent="-285750">
              <a:lnSpc>
                <a:spcPts val="2000"/>
              </a:lnSpc>
              <a:buFont typeface="Arial" panose="020B0604020202020204" pitchFamily="34" charset="0"/>
              <a:buChar char="•"/>
            </a:pPr>
            <a:r>
              <a:rPr lang="en-US" sz="1400">
                <a:solidFill>
                  <a:srgbClr val="1D252B"/>
                </a:solidFill>
                <a:highlight>
                  <a:srgbClr val="FFFFFF"/>
                </a:highlight>
                <a:latin typeface="Montserrat"/>
                <a:ea typeface="+mn-lt"/>
                <a:cs typeface="+mn-lt"/>
              </a:rPr>
              <a:t>Once in May, which includes a site tour</a:t>
            </a:r>
          </a:p>
          <a:p>
            <a:pPr marL="285750" lvl="1" indent="-285750">
              <a:lnSpc>
                <a:spcPts val="2000"/>
              </a:lnSpc>
              <a:buFont typeface="Arial" panose="020B0604020202020204" pitchFamily="34" charset="0"/>
              <a:buChar char="•"/>
            </a:pPr>
            <a:endParaRPr lang="en-US" sz="1400">
              <a:solidFill>
                <a:srgbClr val="1D252B"/>
              </a:solidFill>
              <a:highlight>
                <a:srgbClr val="FFFFFF"/>
              </a:highlight>
              <a:latin typeface="Montserrat"/>
              <a:ea typeface="+mn-lt"/>
              <a:cs typeface="+mn-lt"/>
            </a:endParaRPr>
          </a:p>
          <a:p>
            <a:pPr marL="285750" lvl="1" indent="-285750">
              <a:lnSpc>
                <a:spcPts val="2000"/>
              </a:lnSpc>
              <a:buFont typeface="Arial" panose="020B0604020202020204" pitchFamily="34" charset="0"/>
              <a:buChar char="•"/>
            </a:pPr>
            <a:r>
              <a:rPr lang="en-US" sz="1400">
                <a:solidFill>
                  <a:srgbClr val="1D252B"/>
                </a:solidFill>
                <a:highlight>
                  <a:srgbClr val="FFFFFF"/>
                </a:highlight>
                <a:latin typeface="Montserrat"/>
                <a:ea typeface="+mn-lt"/>
                <a:cs typeface="+mn-lt"/>
              </a:rPr>
              <a:t>Once in October at the beginning of the Market and Logistics Conference</a:t>
            </a:r>
          </a:p>
        </p:txBody>
      </p:sp>
      <p:sp>
        <p:nvSpPr>
          <p:cNvPr id="5" name="TextBox 5">
            <a:extLst>
              <a:ext uri="{FF2B5EF4-FFF2-40B4-BE49-F238E27FC236}">
                <a16:creationId xmlns:a16="http://schemas.microsoft.com/office/drawing/2014/main" id="{EDDCE0B8-39A8-125D-2F54-7299D1FA723E}"/>
              </a:ext>
            </a:extLst>
          </p:cNvPr>
          <p:cNvSpPr txBox="1"/>
          <p:nvPr/>
        </p:nvSpPr>
        <p:spPr>
          <a:xfrm>
            <a:off x="744972" y="405372"/>
            <a:ext cx="10740230" cy="539635"/>
          </a:xfrm>
          <a:prstGeom prst="rect">
            <a:avLst/>
          </a:prstGeom>
        </p:spPr>
        <p:txBody>
          <a:bodyPr wrap="square" lIns="0" tIns="0" rIns="0" bIns="0" rtlCol="0" anchor="t">
            <a:spAutoFit/>
          </a:bodyPr>
          <a:lstStyle/>
          <a:p>
            <a:pPr>
              <a:lnSpc>
                <a:spcPts val="4522"/>
              </a:lnSpc>
              <a:spcBef>
                <a:spcPct val="0"/>
              </a:spcBef>
            </a:pPr>
            <a:r>
              <a:rPr lang="en-US" sz="3200" b="1" spc="35">
                <a:latin typeface="Montserrat Bold"/>
              </a:rPr>
              <a:t>Economics Committee</a:t>
            </a:r>
            <a:endParaRPr lang="en-US"/>
          </a:p>
        </p:txBody>
      </p:sp>
      <p:sp>
        <p:nvSpPr>
          <p:cNvPr id="6" name="Freeform 6">
            <a:extLst>
              <a:ext uri="{FF2B5EF4-FFF2-40B4-BE49-F238E27FC236}">
                <a16:creationId xmlns:a16="http://schemas.microsoft.com/office/drawing/2014/main" id="{4C842D7B-03DC-A770-8ABD-0F9EAC0F80CB}"/>
              </a:ext>
            </a:extLst>
          </p:cNvPr>
          <p:cNvSpPr/>
          <p:nvPr/>
        </p:nvSpPr>
        <p:spPr>
          <a:xfrm>
            <a:off x="0" y="1"/>
            <a:ext cx="744972" cy="6858000"/>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2C8A792-5FF1-F3F3-89B8-2FD7449C8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825" y="3902014"/>
            <a:ext cx="3317985" cy="2488488"/>
          </a:xfrm>
          <a:prstGeom prst="rect">
            <a:avLst/>
          </a:prstGeom>
          <a:ln w="28575">
            <a:solidFill>
              <a:srgbClr val="57AB35"/>
            </a:solidFill>
          </a:ln>
        </p:spPr>
      </p:pic>
      <p:pic>
        <p:nvPicPr>
          <p:cNvPr id="13" name="Picture 12">
            <a:extLst>
              <a:ext uri="{FF2B5EF4-FFF2-40B4-BE49-F238E27FC236}">
                <a16:creationId xmlns:a16="http://schemas.microsoft.com/office/drawing/2014/main" id="{0C3EC6A7-EB18-9E05-978F-24D52978DA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22242" y="2186020"/>
            <a:ext cx="3794221" cy="2845666"/>
          </a:xfrm>
          <a:prstGeom prst="rect">
            <a:avLst/>
          </a:prstGeom>
          <a:ln w="28575">
            <a:solidFill>
              <a:srgbClr val="8CD9EC"/>
            </a:solidFill>
          </a:ln>
        </p:spPr>
      </p:pic>
      <p:pic>
        <p:nvPicPr>
          <p:cNvPr id="11" name="Picture 10">
            <a:extLst>
              <a:ext uri="{FF2B5EF4-FFF2-40B4-BE49-F238E27FC236}">
                <a16:creationId xmlns:a16="http://schemas.microsoft.com/office/drawing/2014/main" id="{68285257-29A1-5681-4BC9-DECF896990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8825" y="1171493"/>
            <a:ext cx="3338713" cy="2504035"/>
          </a:xfrm>
          <a:prstGeom prst="rect">
            <a:avLst/>
          </a:prstGeom>
          <a:ln w="28575">
            <a:solidFill>
              <a:srgbClr val="F58216"/>
            </a:solidFill>
          </a:ln>
        </p:spPr>
      </p:pic>
    </p:spTree>
    <p:extLst>
      <p:ext uri="{BB962C8B-B14F-4D97-AF65-F5344CB8AC3E}">
        <p14:creationId xmlns:p14="http://schemas.microsoft.com/office/powerpoint/2010/main" val="3567661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D8B0-FFD8-D503-B182-14E3ACA4EE6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C00F741F-8F90-36A8-F31E-20F5659A8B8B}"/>
              </a:ext>
            </a:extLst>
          </p:cNvPr>
          <p:cNvSpPr/>
          <p:nvPr/>
        </p:nvSpPr>
        <p:spPr>
          <a:xfrm>
            <a:off x="5770626" y="2941701"/>
            <a:ext cx="793747" cy="146047"/>
          </a:xfrm>
          <a:custGeom>
            <a:avLst/>
            <a:gdLst/>
            <a:ahLst/>
            <a:cxnLst/>
            <a:rect l="l" t="t" r="r" b="b"/>
            <a:pathLst>
              <a:path w="793747" h="146047">
                <a:moveTo>
                  <a:pt x="0" y="0"/>
                </a:moveTo>
                <a:lnTo>
                  <a:pt x="793747" y="0"/>
                </a:lnTo>
                <a:lnTo>
                  <a:pt x="793747" y="146047"/>
                </a:lnTo>
                <a:lnTo>
                  <a:pt x="0" y="146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C6E22CDE-CF33-4255-0146-8F1887AD9133}"/>
              </a:ext>
            </a:extLst>
          </p:cNvPr>
          <p:cNvSpPr/>
          <p:nvPr/>
        </p:nvSpPr>
        <p:spPr>
          <a:xfrm>
            <a:off x="11253791" y="1442074"/>
            <a:ext cx="811383" cy="187438"/>
          </a:xfrm>
          <a:custGeom>
            <a:avLst/>
            <a:gdLst/>
            <a:ahLst/>
            <a:cxnLst/>
            <a:rect l="l" t="t" r="r" b="b"/>
            <a:pathLst>
              <a:path w="811383" h="187438">
                <a:moveTo>
                  <a:pt x="0" y="0"/>
                </a:moveTo>
                <a:lnTo>
                  <a:pt x="811383" y="0"/>
                </a:lnTo>
                <a:lnTo>
                  <a:pt x="811383" y="187438"/>
                </a:lnTo>
                <a:lnTo>
                  <a:pt x="0" y="187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5B31FCAE-5B6C-A028-91B7-562F2640EDA7}"/>
              </a:ext>
            </a:extLst>
          </p:cNvPr>
          <p:cNvSpPr txBox="1"/>
          <p:nvPr/>
        </p:nvSpPr>
        <p:spPr>
          <a:xfrm>
            <a:off x="869988" y="575072"/>
            <a:ext cx="6167319" cy="546601"/>
          </a:xfrm>
          <a:prstGeom prst="rect">
            <a:avLst/>
          </a:prstGeom>
        </p:spPr>
        <p:txBody>
          <a:bodyPr lIns="0" tIns="0" rIns="0" bIns="0" rtlCol="0" anchor="t">
            <a:spAutoFit/>
          </a:bodyPr>
          <a:lstStyle/>
          <a:p>
            <a:pPr>
              <a:lnSpc>
                <a:spcPts val="4522"/>
              </a:lnSpc>
            </a:pPr>
            <a:r>
              <a:rPr lang="en-US" sz="3200" b="1" spc="35">
                <a:solidFill>
                  <a:srgbClr val="000000"/>
                </a:solidFill>
                <a:latin typeface="Montserrat Bold"/>
                <a:ea typeface="Montserrat Bold"/>
                <a:cs typeface="Montserrat Bold"/>
              </a:rPr>
              <a:t>TFI Annual Report</a:t>
            </a:r>
          </a:p>
        </p:txBody>
      </p:sp>
      <p:sp>
        <p:nvSpPr>
          <p:cNvPr id="6" name="Freeform 6">
            <a:extLst>
              <a:ext uri="{FF2B5EF4-FFF2-40B4-BE49-F238E27FC236}">
                <a16:creationId xmlns:a16="http://schemas.microsoft.com/office/drawing/2014/main" id="{E511D48C-BC9D-7561-3D82-02C8C0A8ADFD}"/>
              </a:ext>
            </a:extLst>
          </p:cNvPr>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40D8A98C-3392-A19F-69CD-4A9780B96C7D}"/>
              </a:ext>
            </a:extLst>
          </p:cNvPr>
          <p:cNvSpPr/>
          <p:nvPr/>
        </p:nvSpPr>
        <p:spPr>
          <a:xfrm>
            <a:off x="10410568" y="338802"/>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8"/>
            <a:stretch>
              <a:fillRect/>
            </a:stretch>
          </a:blipFill>
        </p:spPr>
        <p:txBody>
          <a:bodyPr/>
          <a:lstStyle/>
          <a:p>
            <a:endParaRPr lang="en-US"/>
          </a:p>
        </p:txBody>
      </p:sp>
      <p:pic>
        <p:nvPicPr>
          <p:cNvPr id="2" name="Picture 1" descr="A close up of a green field&#10;&#10;AI-generated content may be incorrect.">
            <a:extLst>
              <a:ext uri="{FF2B5EF4-FFF2-40B4-BE49-F238E27FC236}">
                <a16:creationId xmlns:a16="http://schemas.microsoft.com/office/drawing/2014/main" id="{550DE00C-FF83-9BD6-2503-E2DE09D72D3D}"/>
              </a:ext>
            </a:extLst>
          </p:cNvPr>
          <p:cNvPicPr>
            <a:picLocks noChangeAspect="1"/>
          </p:cNvPicPr>
          <p:nvPr/>
        </p:nvPicPr>
        <p:blipFill>
          <a:blip r:embed="rId9"/>
          <a:stretch>
            <a:fillRect/>
          </a:stretch>
        </p:blipFill>
        <p:spPr>
          <a:xfrm>
            <a:off x="713772" y="1309749"/>
            <a:ext cx="5941671" cy="2396200"/>
          </a:xfrm>
          <a:prstGeom prst="rect">
            <a:avLst/>
          </a:prstGeom>
        </p:spPr>
      </p:pic>
      <p:pic>
        <p:nvPicPr>
          <p:cNvPr id="9" name="Picture 8" descr="A person standing in a field&#10;&#10;AI-generated content may be incorrect.">
            <a:extLst>
              <a:ext uri="{FF2B5EF4-FFF2-40B4-BE49-F238E27FC236}">
                <a16:creationId xmlns:a16="http://schemas.microsoft.com/office/drawing/2014/main" id="{98E3C275-38AD-2668-E71C-F945EDC6A6C6}"/>
              </a:ext>
            </a:extLst>
          </p:cNvPr>
          <p:cNvPicPr>
            <a:picLocks noChangeAspect="1"/>
          </p:cNvPicPr>
          <p:nvPr/>
        </p:nvPicPr>
        <p:blipFill>
          <a:blip r:embed="rId10"/>
          <a:stretch>
            <a:fillRect/>
          </a:stretch>
        </p:blipFill>
        <p:spPr>
          <a:xfrm>
            <a:off x="6655443" y="3698710"/>
            <a:ext cx="5469037" cy="2576100"/>
          </a:xfrm>
          <a:prstGeom prst="rect">
            <a:avLst/>
          </a:prstGeom>
        </p:spPr>
      </p:pic>
      <p:pic>
        <p:nvPicPr>
          <p:cNvPr id="10" name="Picture 9" descr="A screenshot of a website&#10;&#10;AI-generated content may be incorrect.">
            <a:extLst>
              <a:ext uri="{FF2B5EF4-FFF2-40B4-BE49-F238E27FC236}">
                <a16:creationId xmlns:a16="http://schemas.microsoft.com/office/drawing/2014/main" id="{B0BBF72A-980A-778E-5621-6062C81D567A}"/>
              </a:ext>
            </a:extLst>
          </p:cNvPr>
          <p:cNvPicPr>
            <a:picLocks noChangeAspect="1"/>
          </p:cNvPicPr>
          <p:nvPr/>
        </p:nvPicPr>
        <p:blipFill>
          <a:blip r:embed="rId11"/>
          <a:stretch>
            <a:fillRect/>
          </a:stretch>
        </p:blipFill>
        <p:spPr>
          <a:xfrm>
            <a:off x="6655443" y="1312456"/>
            <a:ext cx="5469039" cy="2390784"/>
          </a:xfrm>
          <a:prstGeom prst="rect">
            <a:avLst/>
          </a:prstGeom>
        </p:spPr>
      </p:pic>
      <p:pic>
        <p:nvPicPr>
          <p:cNvPr id="11" name="Picture 10" descr="A close-up of a number&#10;&#10;AI-generated content may be incorrect.">
            <a:extLst>
              <a:ext uri="{FF2B5EF4-FFF2-40B4-BE49-F238E27FC236}">
                <a16:creationId xmlns:a16="http://schemas.microsoft.com/office/drawing/2014/main" id="{C5C477D6-FBE6-0D54-C070-1C8B15D16433}"/>
              </a:ext>
            </a:extLst>
          </p:cNvPr>
          <p:cNvPicPr>
            <a:picLocks noChangeAspect="1"/>
          </p:cNvPicPr>
          <p:nvPr/>
        </p:nvPicPr>
        <p:blipFill>
          <a:blip r:embed="rId12"/>
          <a:stretch>
            <a:fillRect/>
          </a:stretch>
        </p:blipFill>
        <p:spPr>
          <a:xfrm>
            <a:off x="712084" y="3696906"/>
            <a:ext cx="5945047" cy="2579708"/>
          </a:xfrm>
          <a:prstGeom prst="rect">
            <a:avLst/>
          </a:prstGeom>
        </p:spPr>
      </p:pic>
    </p:spTree>
    <p:extLst>
      <p:ext uri="{BB962C8B-B14F-4D97-AF65-F5344CB8AC3E}">
        <p14:creationId xmlns:p14="http://schemas.microsoft.com/office/powerpoint/2010/main" val="2563034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ADB3-EAA8-03EB-DA42-AFBE298034E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6E42E82-E43D-BFEE-A085-4A5D0B8FB028}"/>
              </a:ext>
            </a:extLst>
          </p:cNvPr>
          <p:cNvSpPr/>
          <p:nvPr/>
        </p:nvSpPr>
        <p:spPr>
          <a:xfrm>
            <a:off x="5770626" y="2941701"/>
            <a:ext cx="793747" cy="146047"/>
          </a:xfrm>
          <a:custGeom>
            <a:avLst/>
            <a:gdLst/>
            <a:ahLst/>
            <a:cxnLst/>
            <a:rect l="l" t="t" r="r" b="b"/>
            <a:pathLst>
              <a:path w="793747" h="146047">
                <a:moveTo>
                  <a:pt x="0" y="0"/>
                </a:moveTo>
                <a:lnTo>
                  <a:pt x="793747" y="0"/>
                </a:lnTo>
                <a:lnTo>
                  <a:pt x="793747" y="146047"/>
                </a:lnTo>
                <a:lnTo>
                  <a:pt x="0" y="146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CCFA19B-FD48-72FB-9502-2005B367172B}"/>
              </a:ext>
            </a:extLst>
          </p:cNvPr>
          <p:cNvSpPr txBox="1"/>
          <p:nvPr/>
        </p:nvSpPr>
        <p:spPr>
          <a:xfrm>
            <a:off x="869988" y="575072"/>
            <a:ext cx="6167319" cy="546601"/>
          </a:xfrm>
          <a:prstGeom prst="rect">
            <a:avLst/>
          </a:prstGeom>
        </p:spPr>
        <p:txBody>
          <a:bodyPr lIns="0" tIns="0" rIns="0" bIns="0" rtlCol="0" anchor="t">
            <a:spAutoFit/>
          </a:bodyPr>
          <a:lstStyle/>
          <a:p>
            <a:pPr>
              <a:lnSpc>
                <a:spcPts val="4522"/>
              </a:lnSpc>
            </a:pPr>
            <a:r>
              <a:rPr lang="en-US" sz="3200" b="1" spc="35">
                <a:solidFill>
                  <a:srgbClr val="000000"/>
                </a:solidFill>
                <a:latin typeface="Montserrat Bold"/>
                <a:sym typeface="Montserrat Bold"/>
              </a:rPr>
              <a:t>Member Communications</a:t>
            </a:r>
            <a:endParaRPr lang="en-US" sz="3200" b="1" spc="35">
              <a:latin typeface="Montserrat Bold"/>
            </a:endParaRPr>
          </a:p>
        </p:txBody>
      </p:sp>
      <p:sp>
        <p:nvSpPr>
          <p:cNvPr id="6" name="Freeform 6">
            <a:extLst>
              <a:ext uri="{FF2B5EF4-FFF2-40B4-BE49-F238E27FC236}">
                <a16:creationId xmlns:a16="http://schemas.microsoft.com/office/drawing/2014/main" id="{15118410-8772-EB82-BA6B-D6A67C0501E8}"/>
              </a:ext>
            </a:extLst>
          </p:cNvPr>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A2275C13-F7AF-2B48-7E90-8897C85C9EA6}"/>
              </a:ext>
            </a:extLst>
          </p:cNvPr>
          <p:cNvSpPr/>
          <p:nvPr/>
        </p:nvSpPr>
        <p:spPr>
          <a:xfrm>
            <a:off x="10410568" y="338802"/>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6"/>
            <a:stretch>
              <a:fillRect/>
            </a:stretch>
          </a:blipFill>
        </p:spPr>
        <p:txBody>
          <a:bodyPr/>
          <a:lstStyle/>
          <a:p>
            <a:endParaRPr lang="en-US"/>
          </a:p>
        </p:txBody>
      </p:sp>
      <p:pic>
        <p:nvPicPr>
          <p:cNvPr id="2" name="Picture 1" descr="A green and white page with a picture of a field&#10;&#10;AI-generated content may be incorrect.">
            <a:extLst>
              <a:ext uri="{FF2B5EF4-FFF2-40B4-BE49-F238E27FC236}">
                <a16:creationId xmlns:a16="http://schemas.microsoft.com/office/drawing/2014/main" id="{15DBCB10-7828-F8AE-F6B3-33C73DDA0BDE}"/>
              </a:ext>
            </a:extLst>
          </p:cNvPr>
          <p:cNvPicPr>
            <a:picLocks noChangeAspect="1"/>
          </p:cNvPicPr>
          <p:nvPr/>
        </p:nvPicPr>
        <p:blipFill>
          <a:blip r:embed="rId7"/>
          <a:stretch>
            <a:fillRect/>
          </a:stretch>
        </p:blipFill>
        <p:spPr>
          <a:xfrm>
            <a:off x="745603" y="1590675"/>
            <a:ext cx="3755986" cy="3830980"/>
          </a:xfrm>
          <a:prstGeom prst="rect">
            <a:avLst/>
          </a:prstGeom>
        </p:spPr>
      </p:pic>
      <p:pic>
        <p:nvPicPr>
          <p:cNvPr id="9" name="Picture 8" descr="A group of men in suits&#10;&#10;AI-generated content may be incorrect.">
            <a:extLst>
              <a:ext uri="{FF2B5EF4-FFF2-40B4-BE49-F238E27FC236}">
                <a16:creationId xmlns:a16="http://schemas.microsoft.com/office/drawing/2014/main" id="{E2C085AF-DE72-0220-FADA-2BD0D7CFDE44}"/>
              </a:ext>
            </a:extLst>
          </p:cNvPr>
          <p:cNvPicPr>
            <a:picLocks noChangeAspect="1"/>
          </p:cNvPicPr>
          <p:nvPr/>
        </p:nvPicPr>
        <p:blipFill>
          <a:blip r:embed="rId8"/>
          <a:stretch>
            <a:fillRect/>
          </a:stretch>
        </p:blipFill>
        <p:spPr>
          <a:xfrm>
            <a:off x="4390905" y="1612679"/>
            <a:ext cx="3969635" cy="3825554"/>
          </a:xfrm>
          <a:prstGeom prst="rect">
            <a:avLst/>
          </a:prstGeom>
        </p:spPr>
      </p:pic>
      <p:pic>
        <p:nvPicPr>
          <p:cNvPr id="11" name="Picture 10" descr="A screenshot of a white and green text&#10;&#10;AI-generated content may be incorrect.">
            <a:extLst>
              <a:ext uri="{FF2B5EF4-FFF2-40B4-BE49-F238E27FC236}">
                <a16:creationId xmlns:a16="http://schemas.microsoft.com/office/drawing/2014/main" id="{8B354281-B911-EE77-6DD0-B494709221E1}"/>
              </a:ext>
            </a:extLst>
          </p:cNvPr>
          <p:cNvPicPr>
            <a:picLocks noChangeAspect="1"/>
          </p:cNvPicPr>
          <p:nvPr/>
        </p:nvPicPr>
        <p:blipFill>
          <a:blip r:embed="rId9"/>
          <a:stretch>
            <a:fillRect/>
          </a:stretch>
        </p:blipFill>
        <p:spPr>
          <a:xfrm>
            <a:off x="8213864" y="1590734"/>
            <a:ext cx="3982295" cy="3830859"/>
          </a:xfrm>
          <a:prstGeom prst="rect">
            <a:avLst/>
          </a:prstGeom>
        </p:spPr>
      </p:pic>
    </p:spTree>
    <p:extLst>
      <p:ext uri="{BB962C8B-B14F-4D97-AF65-F5344CB8AC3E}">
        <p14:creationId xmlns:p14="http://schemas.microsoft.com/office/powerpoint/2010/main" val="56680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5E8C-C2C7-0F29-5442-AD8594FFF0E0}"/>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A34577A1-943C-FBBB-BC4F-1DBC3D491C18}"/>
              </a:ext>
            </a:extLst>
          </p:cNvPr>
          <p:cNvSpPr txBox="1"/>
          <p:nvPr/>
        </p:nvSpPr>
        <p:spPr>
          <a:xfrm>
            <a:off x="6175051" y="2214819"/>
            <a:ext cx="6167319" cy="546601"/>
          </a:xfrm>
          <a:prstGeom prst="rect">
            <a:avLst/>
          </a:prstGeom>
        </p:spPr>
        <p:txBody>
          <a:bodyPr lIns="0" tIns="0" rIns="0" bIns="0" rtlCol="0" anchor="t">
            <a:spAutoFit/>
          </a:bodyPr>
          <a:lstStyle/>
          <a:p>
            <a:pPr>
              <a:lnSpc>
                <a:spcPts val="4522"/>
              </a:lnSpc>
            </a:pPr>
            <a:r>
              <a:rPr lang="en-US" sz="3200" b="1" spc="35">
                <a:solidFill>
                  <a:srgbClr val="000000"/>
                </a:solidFill>
                <a:latin typeface="Montserrat Bold"/>
                <a:sym typeface="Montserrat Bold"/>
              </a:rPr>
              <a:t>Member Communications</a:t>
            </a:r>
            <a:endParaRPr lang="en-US"/>
          </a:p>
        </p:txBody>
      </p:sp>
      <p:sp>
        <p:nvSpPr>
          <p:cNvPr id="6" name="Freeform 6">
            <a:extLst>
              <a:ext uri="{FF2B5EF4-FFF2-40B4-BE49-F238E27FC236}">
                <a16:creationId xmlns:a16="http://schemas.microsoft.com/office/drawing/2014/main" id="{4C2FD09E-6CBF-7A4D-0724-9872FDCD1730}"/>
              </a:ext>
            </a:extLst>
          </p:cNvPr>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05E3A-3627-8AF8-9EDB-089BDDA6DC70}"/>
              </a:ext>
            </a:extLst>
          </p:cNvPr>
          <p:cNvSpPr/>
          <p:nvPr/>
        </p:nvSpPr>
        <p:spPr>
          <a:xfrm>
            <a:off x="10410568" y="338802"/>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4"/>
            <a:stretch>
              <a:fillRect/>
            </a:stretch>
          </a:blipFill>
        </p:spPr>
        <p:txBody>
          <a:bodyPr/>
          <a:lstStyle/>
          <a:p>
            <a:endParaRPr lang="en-US"/>
          </a:p>
        </p:txBody>
      </p:sp>
      <p:pic>
        <p:nvPicPr>
          <p:cNvPr id="9" name="Picture 8" descr="A screenshot of a news page&#10;&#10;AI-generated content may be incorrect.">
            <a:extLst>
              <a:ext uri="{FF2B5EF4-FFF2-40B4-BE49-F238E27FC236}">
                <a16:creationId xmlns:a16="http://schemas.microsoft.com/office/drawing/2014/main" id="{AA602F2B-E2FC-8A43-CEB9-D86DCADC11A5}"/>
              </a:ext>
            </a:extLst>
          </p:cNvPr>
          <p:cNvPicPr>
            <a:picLocks noChangeAspect="1"/>
          </p:cNvPicPr>
          <p:nvPr/>
        </p:nvPicPr>
        <p:blipFill>
          <a:blip r:embed="rId5"/>
          <a:stretch>
            <a:fillRect/>
          </a:stretch>
        </p:blipFill>
        <p:spPr>
          <a:xfrm>
            <a:off x="855863" y="104775"/>
            <a:ext cx="4924425" cy="6648450"/>
          </a:xfrm>
          <a:prstGeom prst="rect">
            <a:avLst/>
          </a:prstGeom>
        </p:spPr>
      </p:pic>
    </p:spTree>
    <p:extLst>
      <p:ext uri="{BB962C8B-B14F-4D97-AF65-F5344CB8AC3E}">
        <p14:creationId xmlns:p14="http://schemas.microsoft.com/office/powerpoint/2010/main" val="1211656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E69CE-C6E1-ECE1-2B65-B2EB8782D8B4}"/>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22F5DF4-C415-FA09-A2EA-950995C81531}"/>
              </a:ext>
            </a:extLst>
          </p:cNvPr>
          <p:cNvSpPr/>
          <p:nvPr/>
        </p:nvSpPr>
        <p:spPr>
          <a:xfrm>
            <a:off x="5770626" y="2941701"/>
            <a:ext cx="793747" cy="146047"/>
          </a:xfrm>
          <a:custGeom>
            <a:avLst/>
            <a:gdLst/>
            <a:ahLst/>
            <a:cxnLst/>
            <a:rect l="l" t="t" r="r" b="b"/>
            <a:pathLst>
              <a:path w="793747" h="146047">
                <a:moveTo>
                  <a:pt x="0" y="0"/>
                </a:moveTo>
                <a:lnTo>
                  <a:pt x="793747" y="0"/>
                </a:lnTo>
                <a:lnTo>
                  <a:pt x="793747" y="146047"/>
                </a:lnTo>
                <a:lnTo>
                  <a:pt x="0" y="146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834E388D-283B-842D-5D4B-EDDD2FC95478}"/>
              </a:ext>
            </a:extLst>
          </p:cNvPr>
          <p:cNvSpPr txBox="1"/>
          <p:nvPr/>
        </p:nvSpPr>
        <p:spPr>
          <a:xfrm>
            <a:off x="8154708" y="2525792"/>
            <a:ext cx="3454599" cy="1116716"/>
          </a:xfrm>
          <a:prstGeom prst="rect">
            <a:avLst/>
          </a:prstGeom>
        </p:spPr>
        <p:txBody>
          <a:bodyPr wrap="square" lIns="0" tIns="0" rIns="0" bIns="0" rtlCol="0" anchor="t">
            <a:spAutoFit/>
          </a:bodyPr>
          <a:lstStyle/>
          <a:p>
            <a:pPr>
              <a:lnSpc>
                <a:spcPts val="4522"/>
              </a:lnSpc>
            </a:pPr>
            <a:r>
              <a:rPr lang="en-US" sz="3200" b="1" spc="35">
                <a:solidFill>
                  <a:srgbClr val="000000"/>
                </a:solidFill>
                <a:latin typeface="Montserrat Bold"/>
                <a:sym typeface="Montserrat Bold"/>
              </a:rPr>
              <a:t>Faces of the Industry</a:t>
            </a:r>
            <a:endParaRPr lang="en-US"/>
          </a:p>
        </p:txBody>
      </p:sp>
      <p:sp>
        <p:nvSpPr>
          <p:cNvPr id="6" name="Freeform 6">
            <a:extLst>
              <a:ext uri="{FF2B5EF4-FFF2-40B4-BE49-F238E27FC236}">
                <a16:creationId xmlns:a16="http://schemas.microsoft.com/office/drawing/2014/main" id="{6D610F45-CB75-204B-0788-E6FAD98EE217}"/>
              </a:ext>
            </a:extLst>
          </p:cNvPr>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B922CFB9-B7FE-E31C-865F-C3FF2743924B}"/>
              </a:ext>
            </a:extLst>
          </p:cNvPr>
          <p:cNvSpPr/>
          <p:nvPr/>
        </p:nvSpPr>
        <p:spPr>
          <a:xfrm>
            <a:off x="10410568" y="338802"/>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6"/>
            <a:stretch>
              <a:fillRect/>
            </a:stretch>
          </a:blipFill>
        </p:spPr>
        <p:txBody>
          <a:bodyPr/>
          <a:lstStyle/>
          <a:p>
            <a:endParaRPr lang="en-US"/>
          </a:p>
        </p:txBody>
      </p:sp>
      <p:pic>
        <p:nvPicPr>
          <p:cNvPr id="9" name="Picture 8" descr="A close-up of a paper&#10;&#10;AI-generated content may be incorrect.">
            <a:extLst>
              <a:ext uri="{FF2B5EF4-FFF2-40B4-BE49-F238E27FC236}">
                <a16:creationId xmlns:a16="http://schemas.microsoft.com/office/drawing/2014/main" id="{FFE9250B-D7D6-D99C-7C34-83EE5575DBBA}"/>
              </a:ext>
            </a:extLst>
          </p:cNvPr>
          <p:cNvPicPr>
            <a:picLocks noChangeAspect="1"/>
          </p:cNvPicPr>
          <p:nvPr/>
        </p:nvPicPr>
        <p:blipFill>
          <a:blip r:embed="rId7"/>
          <a:stretch>
            <a:fillRect/>
          </a:stretch>
        </p:blipFill>
        <p:spPr>
          <a:xfrm>
            <a:off x="1480820" y="720725"/>
            <a:ext cx="5979160" cy="5416550"/>
          </a:xfrm>
          <a:prstGeom prst="rect">
            <a:avLst/>
          </a:prstGeom>
        </p:spPr>
      </p:pic>
    </p:spTree>
    <p:extLst>
      <p:ext uri="{BB962C8B-B14F-4D97-AF65-F5344CB8AC3E}">
        <p14:creationId xmlns:p14="http://schemas.microsoft.com/office/powerpoint/2010/main" val="3735060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E851-35A9-0D2C-F1CA-63C774DD6EFF}"/>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40910027-EE30-A0D5-9EEA-6BFDA4ACF28E}"/>
              </a:ext>
            </a:extLst>
          </p:cNvPr>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BC6551A-8EC8-629F-F459-6DE1AE0FBC57}"/>
              </a:ext>
            </a:extLst>
          </p:cNvPr>
          <p:cNvSpPr/>
          <p:nvPr/>
        </p:nvSpPr>
        <p:spPr>
          <a:xfrm>
            <a:off x="10410568" y="338802"/>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4"/>
            <a:stretch>
              <a:fillRect/>
            </a:stretch>
          </a:blipFill>
        </p:spPr>
        <p:txBody>
          <a:bodyPr/>
          <a:lstStyle/>
          <a:p>
            <a:endParaRPr lang="en-US"/>
          </a:p>
        </p:txBody>
      </p:sp>
      <p:sp>
        <p:nvSpPr>
          <p:cNvPr id="2" name="TextBox 1">
            <a:extLst>
              <a:ext uri="{FF2B5EF4-FFF2-40B4-BE49-F238E27FC236}">
                <a16:creationId xmlns:a16="http://schemas.microsoft.com/office/drawing/2014/main" id="{9AF89E56-01E7-42FE-DBE7-EA45EE8AF73D}"/>
              </a:ext>
            </a:extLst>
          </p:cNvPr>
          <p:cNvSpPr txBox="1"/>
          <p:nvPr/>
        </p:nvSpPr>
        <p:spPr>
          <a:xfrm>
            <a:off x="1198880" y="767080"/>
            <a:ext cx="6096000"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i="0" cap="all">
                <a:solidFill>
                  <a:srgbClr val="231F20"/>
                </a:solidFill>
              </a:rPr>
              <a:t>Fertilizer: Life’s Main Ingredient</a:t>
            </a:r>
            <a:endParaRPr lang="en-US" sz="2400" i="0">
              <a:solidFill>
                <a:srgbClr val="000000"/>
              </a:solidFill>
              <a:ea typeface="Calibri"/>
              <a:cs typeface="Calibri"/>
            </a:endParaRPr>
          </a:p>
          <a:p>
            <a:pPr algn="just"/>
            <a:endParaRPr lang="en-US" b="1">
              <a:solidFill>
                <a:srgbClr val="000000"/>
              </a:solidFill>
            </a:endParaRPr>
          </a:p>
          <a:p>
            <a:pPr algn="just"/>
            <a:endParaRPr lang="en-US" b="1">
              <a:solidFill>
                <a:srgbClr val="000000"/>
              </a:solidFill>
            </a:endParaRPr>
          </a:p>
          <a:p>
            <a:pPr algn="just"/>
            <a:endParaRPr lang="en-US" b="1">
              <a:solidFill>
                <a:srgbClr val="000000"/>
              </a:solidFill>
            </a:endParaRPr>
          </a:p>
          <a:p>
            <a:pPr algn="just"/>
            <a:endParaRPr lang="en-US" b="1">
              <a:solidFill>
                <a:srgbClr val="000000"/>
              </a:solidFill>
            </a:endParaRPr>
          </a:p>
          <a:p>
            <a:pPr algn="just"/>
            <a:r>
              <a:rPr lang="en-US" b="1" i="0">
                <a:solidFill>
                  <a:srgbClr val="000000"/>
                </a:solidFill>
              </a:rPr>
              <a:t>Primary Audience: </a:t>
            </a:r>
            <a:r>
              <a:rPr lang="en-US" b="0" i="0">
                <a:solidFill>
                  <a:srgbClr val="000000"/>
                </a:solidFill>
              </a:rPr>
              <a:t>Household food purchasers (women 25-50, dietary advocates, MAHA moms)</a:t>
            </a:r>
            <a:endParaRPr lang="en-US" b="0" i="0">
              <a:solidFill>
                <a:srgbClr val="000000"/>
              </a:solidFill>
              <a:ea typeface="Calibri"/>
              <a:cs typeface="Calibri"/>
            </a:endParaRPr>
          </a:p>
          <a:p>
            <a:endParaRPr lang="en-US" b="1">
              <a:solidFill>
                <a:srgbClr val="000000"/>
              </a:solidFill>
            </a:endParaRPr>
          </a:p>
          <a:p>
            <a:pPr algn="l"/>
            <a:r>
              <a:rPr lang="en-US" b="1" i="0">
                <a:solidFill>
                  <a:srgbClr val="000000"/>
                </a:solidFill>
              </a:rPr>
              <a:t>Objective: </a:t>
            </a:r>
            <a:r>
              <a:rPr lang="en-US" b="0" i="0">
                <a:solidFill>
                  <a:srgbClr val="000000"/>
                </a:solidFill>
              </a:rPr>
              <a:t>Educate and positively influence the perception of fertilizer to priority audiences of the public as well as students/teachers by highlighting the importance of fertilizer to personal health and the sustainable use of fertilizer to grow abundant crops</a:t>
            </a:r>
            <a:endParaRPr lang="en-US" b="0" i="0">
              <a:solidFill>
                <a:srgbClr val="000000"/>
              </a:solidFill>
              <a:ea typeface="Calibri"/>
              <a:cs typeface="Calibri"/>
            </a:endParaRPr>
          </a:p>
          <a:p>
            <a:pPr algn="just"/>
            <a:endParaRPr lang="en-US" b="1">
              <a:solidFill>
                <a:srgbClr val="000000"/>
              </a:solidFill>
            </a:endParaRPr>
          </a:p>
          <a:p>
            <a:pPr algn="just"/>
            <a:r>
              <a:rPr lang="en-US" b="1" i="0">
                <a:solidFill>
                  <a:srgbClr val="000000"/>
                </a:solidFill>
              </a:rPr>
              <a:t>Secondary Audience: </a:t>
            </a:r>
            <a:r>
              <a:rPr lang="en-US" b="0" i="0">
                <a:solidFill>
                  <a:srgbClr val="000000"/>
                </a:solidFill>
              </a:rPr>
              <a:t>Teachers and students (via Nutrients for Life) </a:t>
            </a:r>
            <a:endParaRPr lang="en-US" b="0" i="0">
              <a:solidFill>
                <a:srgbClr val="000000"/>
              </a:solidFill>
              <a:ea typeface="Calibri"/>
              <a:cs typeface="Calibri"/>
            </a:endParaRPr>
          </a:p>
          <a:p>
            <a:endParaRPr lang="en-US"/>
          </a:p>
          <a:p>
            <a:pPr algn="ctr"/>
            <a:endParaRPr lang="en-US"/>
          </a:p>
        </p:txBody>
      </p:sp>
      <p:pic>
        <p:nvPicPr>
          <p:cNvPr id="4" name="Picture 3" descr="A green arrow with black text&#10;&#10;AI-generated content may be incorrect.">
            <a:extLst>
              <a:ext uri="{FF2B5EF4-FFF2-40B4-BE49-F238E27FC236}">
                <a16:creationId xmlns:a16="http://schemas.microsoft.com/office/drawing/2014/main" id="{AA1324AB-EF34-2B8E-2F05-C9B1A44ADDCA}"/>
              </a:ext>
            </a:extLst>
          </p:cNvPr>
          <p:cNvPicPr>
            <a:picLocks noChangeAspect="1"/>
          </p:cNvPicPr>
          <p:nvPr/>
        </p:nvPicPr>
        <p:blipFill>
          <a:blip r:embed="rId5"/>
          <a:stretch>
            <a:fillRect/>
          </a:stretch>
        </p:blipFill>
        <p:spPr>
          <a:xfrm>
            <a:off x="1193800" y="1311274"/>
            <a:ext cx="9296400" cy="600075"/>
          </a:xfrm>
          <a:prstGeom prst="rect">
            <a:avLst/>
          </a:prstGeom>
        </p:spPr>
      </p:pic>
    </p:spTree>
    <p:extLst>
      <p:ext uri="{BB962C8B-B14F-4D97-AF65-F5344CB8AC3E}">
        <p14:creationId xmlns:p14="http://schemas.microsoft.com/office/powerpoint/2010/main" val="184868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82475" cy="6858000"/>
          </a:xfrm>
          <a:custGeom>
            <a:avLst/>
            <a:gdLst/>
            <a:ahLst/>
            <a:cxnLst/>
            <a:rect l="l" t="t" r="r" b="b"/>
            <a:pathLst>
              <a:path w="12182475" h="6858000">
                <a:moveTo>
                  <a:pt x="0" y="0"/>
                </a:moveTo>
                <a:lnTo>
                  <a:pt x="12182475" y="0"/>
                </a:lnTo>
                <a:lnTo>
                  <a:pt x="12182475" y="6858000"/>
                </a:lnTo>
                <a:lnTo>
                  <a:pt x="0" y="6858000"/>
                </a:lnTo>
                <a:lnTo>
                  <a:pt x="0" y="0"/>
                </a:lnTo>
                <a:close/>
              </a:path>
            </a:pathLst>
          </a:custGeom>
          <a:blipFill>
            <a:blip r:embed="rId2"/>
            <a:stretch>
              <a:fillRect l="-78"/>
            </a:stretch>
          </a:blipFill>
        </p:spPr>
        <p:txBody>
          <a:bodyPr/>
          <a:lstStyle/>
          <a:p>
            <a:endParaRPr lang="en-US"/>
          </a:p>
        </p:txBody>
      </p:sp>
      <p:sp>
        <p:nvSpPr>
          <p:cNvPr id="3" name="TextBox 3"/>
          <p:cNvSpPr txBox="1"/>
          <p:nvPr/>
        </p:nvSpPr>
        <p:spPr>
          <a:xfrm>
            <a:off x="5127890" y="1755343"/>
            <a:ext cx="5340314" cy="919924"/>
          </a:xfrm>
          <a:prstGeom prst="rect">
            <a:avLst/>
          </a:prstGeom>
        </p:spPr>
        <p:txBody>
          <a:bodyPr lIns="0" tIns="0" rIns="0" bIns="0" rtlCol="0" anchor="t">
            <a:spAutoFit/>
          </a:bodyPr>
          <a:lstStyle/>
          <a:p>
            <a:pPr algn="l">
              <a:lnSpc>
                <a:spcPts val="7570"/>
              </a:lnSpc>
            </a:pPr>
            <a:r>
              <a:rPr lang="en-US" sz="5407" b="1" i="1">
                <a:solidFill>
                  <a:srgbClr val="202020"/>
                </a:solidFill>
                <a:latin typeface="Montserrat Bold Italics"/>
                <a:ea typeface="Montserrat Bold Italics"/>
                <a:cs typeface="Montserrat Bold Italics"/>
                <a:sym typeface="Montserrat Bold Italics"/>
              </a:rPr>
              <a:t>QUESTIONS?</a:t>
            </a:r>
          </a:p>
        </p:txBody>
      </p:sp>
      <p:sp>
        <p:nvSpPr>
          <p:cNvPr id="4" name="Freeform 4"/>
          <p:cNvSpPr/>
          <p:nvPr/>
        </p:nvSpPr>
        <p:spPr>
          <a:xfrm>
            <a:off x="10227392" y="519559"/>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25900" y="3909410"/>
            <a:ext cx="845833" cy="158819"/>
          </a:xfrm>
          <a:prstGeom prst="rect">
            <a:avLst/>
          </a:prstGeom>
        </p:spPr>
        <p:txBody>
          <a:bodyPr lIns="0" tIns="0" rIns="0" bIns="0" rtlCol="0" anchor="t">
            <a:spAutoFit/>
          </a:bodyPr>
          <a:lstStyle/>
          <a:p>
            <a:pPr algn="l">
              <a:lnSpc>
                <a:spcPts val="1186"/>
              </a:lnSpc>
            </a:pPr>
            <a:r>
              <a:rPr lang="en-US" sz="847" b="1" i="1" spc="45">
                <a:solidFill>
                  <a:srgbClr val="FFFFFF"/>
                </a:solidFill>
                <a:latin typeface="Univers Bold Italics"/>
                <a:ea typeface="Univers Bold Italics"/>
                <a:cs typeface="Univers Bold Italics"/>
                <a:sym typeface="Univers Bold Italics"/>
              </a:rPr>
              <a:t>BIOSTIMULANTS</a:t>
            </a:r>
          </a:p>
        </p:txBody>
      </p:sp>
      <p:sp>
        <p:nvSpPr>
          <p:cNvPr id="3" name="TextBox 3"/>
          <p:cNvSpPr txBox="1"/>
          <p:nvPr/>
        </p:nvSpPr>
        <p:spPr>
          <a:xfrm>
            <a:off x="9725900" y="5018002"/>
            <a:ext cx="1101057" cy="158819"/>
          </a:xfrm>
          <a:prstGeom prst="rect">
            <a:avLst/>
          </a:prstGeom>
        </p:spPr>
        <p:txBody>
          <a:bodyPr lIns="0" tIns="0" rIns="0" bIns="0" rtlCol="0" anchor="t">
            <a:spAutoFit/>
          </a:bodyPr>
          <a:lstStyle/>
          <a:p>
            <a:pPr algn="l">
              <a:lnSpc>
                <a:spcPts val="1186"/>
              </a:lnSpc>
            </a:pPr>
            <a:r>
              <a:rPr lang="en-US" sz="847" b="1" i="1" spc="45">
                <a:solidFill>
                  <a:srgbClr val="FFFFFF"/>
                </a:solidFill>
                <a:latin typeface="Univers Bold Italics"/>
                <a:ea typeface="Univers Bold Italics"/>
                <a:cs typeface="Univers Bold Italics"/>
                <a:sym typeface="Univers Bold Italics"/>
              </a:rPr>
              <a:t>INDUSTRY SUPPLIERS</a:t>
            </a:r>
          </a:p>
        </p:txBody>
      </p:sp>
      <p:sp>
        <p:nvSpPr>
          <p:cNvPr id="4" name="TextBox 4"/>
          <p:cNvSpPr txBox="1"/>
          <p:nvPr/>
        </p:nvSpPr>
        <p:spPr>
          <a:xfrm>
            <a:off x="244798" y="3430905"/>
            <a:ext cx="3564366" cy="3340210"/>
          </a:xfrm>
          <a:prstGeom prst="rect">
            <a:avLst/>
          </a:prstGeom>
        </p:spPr>
        <p:txBody>
          <a:bodyPr wrap="square" lIns="0" tIns="0" rIns="0" bIns="0" rtlCol="0" anchor="t">
            <a:spAutoFit/>
          </a:bodyPr>
          <a:lstStyle/>
          <a:p>
            <a:pPr>
              <a:lnSpc>
                <a:spcPts val="4266"/>
              </a:lnSpc>
              <a:spcBef>
                <a:spcPct val="0"/>
              </a:spcBef>
            </a:pPr>
            <a:r>
              <a:rPr lang="en-US" sz="5400" b="1" u="none" spc="159">
                <a:solidFill>
                  <a:srgbClr val="00A1BE"/>
                </a:solidFill>
                <a:latin typeface="Bebas Neue Bold"/>
                <a:ea typeface="Bebas Neue Bold"/>
                <a:cs typeface="Bebas Neue Bold"/>
                <a:sym typeface="Bebas Neue Bold"/>
              </a:rPr>
              <a:t>THE FERTILIZER INSTITUTE</a:t>
            </a:r>
            <a:r>
              <a:rPr lang="en-US" sz="5400" b="1" spc="159">
                <a:solidFill>
                  <a:srgbClr val="00A1BE"/>
                </a:solidFill>
                <a:latin typeface="Bebas Neue Bold"/>
                <a:ea typeface="Bebas Neue Bold"/>
                <a:cs typeface="Bebas Neue Bold"/>
                <a:sym typeface="Bebas Neue Bold"/>
              </a:rPr>
              <a:t> (TFI) </a:t>
            </a:r>
            <a:endParaRPr lang="en-US">
              <a:sym typeface="Bebas Neue Bold"/>
            </a:endParaRPr>
          </a:p>
          <a:p>
            <a:pPr>
              <a:lnSpc>
                <a:spcPts val="4266"/>
              </a:lnSpc>
              <a:spcBef>
                <a:spcPct val="0"/>
              </a:spcBef>
            </a:pPr>
            <a:r>
              <a:rPr lang="en-US" sz="5400" b="1" spc="159">
                <a:solidFill>
                  <a:srgbClr val="00A1BE"/>
                </a:solidFill>
                <a:latin typeface="Bebas Neue Bold"/>
                <a:ea typeface="Bebas Neue Bold"/>
                <a:cs typeface="Bebas Neue Bold"/>
                <a:sym typeface="Bebas Neue Bold"/>
              </a:rPr>
              <a:t>PROUDLY</a:t>
            </a:r>
            <a:r>
              <a:rPr lang="en-US" sz="5400" b="1" u="none" spc="159">
                <a:solidFill>
                  <a:srgbClr val="00A1BE"/>
                </a:solidFill>
                <a:latin typeface="Bebas Neue Bold"/>
                <a:ea typeface="Bebas Neue Bold"/>
                <a:cs typeface="Bebas Neue Bold"/>
                <a:sym typeface="Bebas Neue Bold"/>
              </a:rPr>
              <a:t> REPRESENTS THE ENTIRE VALUE CHAIN</a:t>
            </a:r>
            <a:endParaRPr lang="en-US"/>
          </a:p>
        </p:txBody>
      </p:sp>
      <p:sp>
        <p:nvSpPr>
          <p:cNvPr id="5" name="Freeform 5"/>
          <p:cNvSpPr/>
          <p:nvPr/>
        </p:nvSpPr>
        <p:spPr>
          <a:xfrm>
            <a:off x="10029948" y="577225"/>
            <a:ext cx="1884734" cy="1229174"/>
          </a:xfrm>
          <a:custGeom>
            <a:avLst/>
            <a:gdLst/>
            <a:ahLst/>
            <a:cxnLst/>
            <a:rect l="l" t="t" r="r" b="b"/>
            <a:pathLst>
              <a:path w="1884734" h="1229174">
                <a:moveTo>
                  <a:pt x="0" y="0"/>
                </a:moveTo>
                <a:lnTo>
                  <a:pt x="1884733" y="0"/>
                </a:lnTo>
                <a:lnTo>
                  <a:pt x="1884733" y="1229174"/>
                </a:lnTo>
                <a:lnTo>
                  <a:pt x="0" y="122917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021791" y="353547"/>
            <a:ext cx="1539029" cy="201645"/>
          </a:xfrm>
          <a:prstGeom prst="rect">
            <a:avLst/>
          </a:prstGeom>
        </p:spPr>
        <p:txBody>
          <a:bodyPr lIns="0" tIns="0" rIns="0" bIns="0" rtlCol="0" anchor="t">
            <a:spAutoFit/>
          </a:bodyPr>
          <a:lstStyle/>
          <a:p>
            <a:pPr algn="l">
              <a:lnSpc>
                <a:spcPts val="1447"/>
              </a:lnSpc>
            </a:pPr>
            <a:r>
              <a:rPr lang="en-US" sz="1033" b="1" i="1" spc="54">
                <a:solidFill>
                  <a:srgbClr val="FF9012"/>
                </a:solidFill>
                <a:latin typeface="Univers Bold Italics"/>
                <a:ea typeface="Univers Bold Italics"/>
                <a:cs typeface="Univers Bold Italics"/>
                <a:sym typeface="Univers Bold Italics"/>
              </a:rPr>
              <a:t>MANUFACTURERS</a:t>
            </a:r>
          </a:p>
        </p:txBody>
      </p:sp>
      <p:grpSp>
        <p:nvGrpSpPr>
          <p:cNvPr id="7" name="Group 7"/>
          <p:cNvGrpSpPr/>
          <p:nvPr/>
        </p:nvGrpSpPr>
        <p:grpSpPr>
          <a:xfrm>
            <a:off x="10028475" y="1965589"/>
            <a:ext cx="1916115" cy="1464952"/>
            <a:chOff x="8912" y="-47625"/>
            <a:chExt cx="2554821" cy="1953269"/>
          </a:xfrm>
        </p:grpSpPr>
        <p:sp>
          <p:nvSpPr>
            <p:cNvPr id="8" name="Freeform 8"/>
            <p:cNvSpPr/>
            <p:nvPr/>
          </p:nvSpPr>
          <p:spPr>
            <a:xfrm>
              <a:off x="37078" y="223699"/>
              <a:ext cx="2526655" cy="1681945"/>
            </a:xfrm>
            <a:custGeom>
              <a:avLst/>
              <a:gdLst/>
              <a:ahLst/>
              <a:cxnLst/>
              <a:rect l="l" t="t" r="r" b="b"/>
              <a:pathLst>
                <a:path w="2526655" h="1681945">
                  <a:moveTo>
                    <a:pt x="0" y="0"/>
                  </a:moveTo>
                  <a:lnTo>
                    <a:pt x="2526655" y="0"/>
                  </a:lnTo>
                  <a:lnTo>
                    <a:pt x="2526655" y="1681945"/>
                  </a:lnTo>
                  <a:lnTo>
                    <a:pt x="0" y="1681945"/>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912" y="-47625"/>
              <a:ext cx="1660935" cy="241947"/>
            </a:xfrm>
            <a:prstGeom prst="rect">
              <a:avLst/>
            </a:prstGeom>
          </p:spPr>
          <p:txBody>
            <a:bodyPr wrap="square" lIns="0" tIns="0" rIns="0" bIns="0" rtlCol="0" anchor="t">
              <a:spAutoFit/>
            </a:bodyPr>
            <a:lstStyle/>
            <a:p>
              <a:pPr algn="l">
                <a:lnSpc>
                  <a:spcPts val="1485"/>
                </a:lnSpc>
              </a:pPr>
              <a:r>
                <a:rPr lang="en-US" sz="1050" b="1" i="1" spc="57">
                  <a:solidFill>
                    <a:srgbClr val="147840"/>
                  </a:solidFill>
                  <a:latin typeface="Univers Bold Italics"/>
                  <a:ea typeface="Univers Bold Italics"/>
                  <a:cs typeface="Univers Bold Italics"/>
                  <a:sym typeface="Univers Bold Italics"/>
                </a:rPr>
                <a:t>BIOSTIMULANTS</a:t>
              </a:r>
              <a:endParaRPr lang="en-US" sz="1060" b="1" i="1" spc="57">
                <a:solidFill>
                  <a:srgbClr val="147840"/>
                </a:solidFill>
                <a:latin typeface="Univers Bold Italics"/>
                <a:ea typeface="Univers Bold Italics"/>
                <a:cs typeface="Univers Bold Italics"/>
                <a:sym typeface="Univers Bold Italics"/>
              </a:endParaRPr>
            </a:p>
          </p:txBody>
        </p:sp>
      </p:grpSp>
      <p:grpSp>
        <p:nvGrpSpPr>
          <p:cNvPr id="10" name="Group 10"/>
          <p:cNvGrpSpPr/>
          <p:nvPr/>
        </p:nvGrpSpPr>
        <p:grpSpPr>
          <a:xfrm>
            <a:off x="10021791" y="3580576"/>
            <a:ext cx="1922799" cy="1466002"/>
            <a:chOff x="0" y="-47625"/>
            <a:chExt cx="2563733" cy="1954669"/>
          </a:xfrm>
        </p:grpSpPr>
        <p:sp>
          <p:nvSpPr>
            <p:cNvPr id="11" name="Freeform 11"/>
            <p:cNvSpPr/>
            <p:nvPr/>
          </p:nvSpPr>
          <p:spPr>
            <a:xfrm>
              <a:off x="41118" y="222806"/>
              <a:ext cx="2522615" cy="1684238"/>
            </a:xfrm>
            <a:custGeom>
              <a:avLst/>
              <a:gdLst/>
              <a:ahLst/>
              <a:cxnLst/>
              <a:rect l="l" t="t" r="r" b="b"/>
              <a:pathLst>
                <a:path w="2522615" h="1684238">
                  <a:moveTo>
                    <a:pt x="0" y="0"/>
                  </a:moveTo>
                  <a:lnTo>
                    <a:pt x="2522615" y="0"/>
                  </a:lnTo>
                  <a:lnTo>
                    <a:pt x="2522615" y="1684238"/>
                  </a:lnTo>
                  <a:lnTo>
                    <a:pt x="0" y="1684238"/>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0" y="-47625"/>
              <a:ext cx="1740759" cy="242460"/>
            </a:xfrm>
            <a:prstGeom prst="rect">
              <a:avLst/>
            </a:prstGeom>
          </p:spPr>
          <p:txBody>
            <a:bodyPr wrap="square" lIns="0" tIns="0" rIns="0" bIns="0" rtlCol="0" anchor="t">
              <a:spAutoFit/>
            </a:bodyPr>
            <a:lstStyle/>
            <a:p>
              <a:pPr algn="l">
                <a:lnSpc>
                  <a:spcPts val="1487"/>
                </a:lnSpc>
              </a:pPr>
              <a:r>
                <a:rPr lang="en-US" sz="1062" b="1" i="1" spc="56">
                  <a:solidFill>
                    <a:srgbClr val="00BFDF"/>
                  </a:solidFill>
                  <a:latin typeface="Univers Bold Italics"/>
                  <a:ea typeface="Univers Bold Italics"/>
                  <a:cs typeface="Univers Bold Italics"/>
                  <a:sym typeface="Univers Bold Italics"/>
                </a:rPr>
                <a:t>RETAILERS</a:t>
              </a:r>
            </a:p>
          </p:txBody>
        </p:sp>
      </p:grpSp>
      <p:grpSp>
        <p:nvGrpSpPr>
          <p:cNvPr id="13" name="Group 13"/>
          <p:cNvGrpSpPr/>
          <p:nvPr/>
        </p:nvGrpSpPr>
        <p:grpSpPr>
          <a:xfrm>
            <a:off x="10028475" y="5173838"/>
            <a:ext cx="1916115" cy="1477423"/>
            <a:chOff x="8912" y="-65449"/>
            <a:chExt cx="2554821" cy="1969897"/>
          </a:xfrm>
        </p:grpSpPr>
        <p:sp>
          <p:nvSpPr>
            <p:cNvPr id="14" name="Freeform 14"/>
            <p:cNvSpPr/>
            <p:nvPr/>
          </p:nvSpPr>
          <p:spPr>
            <a:xfrm>
              <a:off x="37078" y="222503"/>
              <a:ext cx="2526655" cy="1681945"/>
            </a:xfrm>
            <a:custGeom>
              <a:avLst/>
              <a:gdLst/>
              <a:ahLst/>
              <a:cxnLst/>
              <a:rect l="l" t="t" r="r" b="b"/>
              <a:pathLst>
                <a:path w="2526655" h="1681945">
                  <a:moveTo>
                    <a:pt x="0" y="0"/>
                  </a:moveTo>
                  <a:lnTo>
                    <a:pt x="2526655" y="0"/>
                  </a:lnTo>
                  <a:lnTo>
                    <a:pt x="2526655" y="1681945"/>
                  </a:lnTo>
                  <a:lnTo>
                    <a:pt x="0" y="1681945"/>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8912" y="-65449"/>
              <a:ext cx="2380917" cy="242375"/>
            </a:xfrm>
            <a:prstGeom prst="rect">
              <a:avLst/>
            </a:prstGeom>
          </p:spPr>
          <p:txBody>
            <a:bodyPr wrap="square" lIns="0" tIns="0" rIns="0" bIns="0" rtlCol="0" anchor="t">
              <a:spAutoFit/>
            </a:bodyPr>
            <a:lstStyle/>
            <a:p>
              <a:pPr algn="l">
                <a:lnSpc>
                  <a:spcPts val="1485"/>
                </a:lnSpc>
              </a:pPr>
              <a:r>
                <a:rPr lang="en-US" sz="1060" b="1" i="1" spc="57">
                  <a:solidFill>
                    <a:srgbClr val="89392C"/>
                  </a:solidFill>
                  <a:latin typeface="Univers Bold Italics"/>
                  <a:ea typeface="Univers Bold Italics"/>
                  <a:cs typeface="Univers Bold Italics"/>
                  <a:sym typeface="Univers Bold Italics"/>
                </a:rPr>
                <a:t>INDUSTRY SUPPLIERS</a:t>
              </a:r>
            </a:p>
          </p:txBody>
        </p:sp>
      </p:grpSp>
      <p:sp>
        <p:nvSpPr>
          <p:cNvPr id="16" name="Freeform 16"/>
          <p:cNvSpPr/>
          <p:nvPr/>
        </p:nvSpPr>
        <p:spPr>
          <a:xfrm>
            <a:off x="3804722" y="1264834"/>
            <a:ext cx="6003995" cy="5451024"/>
          </a:xfrm>
          <a:custGeom>
            <a:avLst/>
            <a:gdLst/>
            <a:ahLst/>
            <a:cxnLst/>
            <a:rect l="l" t="t" r="r" b="b"/>
            <a:pathLst>
              <a:path w="5469736" h="4809196">
                <a:moveTo>
                  <a:pt x="0" y="0"/>
                </a:moveTo>
                <a:lnTo>
                  <a:pt x="5469736" y="0"/>
                </a:lnTo>
                <a:lnTo>
                  <a:pt x="5469736" y="4809196"/>
                </a:lnTo>
                <a:lnTo>
                  <a:pt x="0" y="4809196"/>
                </a:lnTo>
                <a:lnTo>
                  <a:pt x="0" y="0"/>
                </a:lnTo>
                <a:close/>
              </a:path>
            </a:pathLst>
          </a:custGeom>
          <a:blipFill>
            <a:blip r:embed="rId6"/>
            <a:stretch>
              <a:fillRect l="-3470" r="-978"/>
            </a:stretch>
          </a:blipFill>
        </p:spPr>
        <p:txBody>
          <a:bodyPr/>
          <a:lstStyle/>
          <a:p>
            <a:endParaRPr lang="en-US"/>
          </a:p>
        </p:txBody>
      </p:sp>
      <p:sp>
        <p:nvSpPr>
          <p:cNvPr id="17" name="Freeform 17"/>
          <p:cNvSpPr/>
          <p:nvPr/>
        </p:nvSpPr>
        <p:spPr>
          <a:xfrm>
            <a:off x="540722" y="481993"/>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38475" y="1000125"/>
            <a:ext cx="6038850" cy="2933700"/>
          </a:xfrm>
          <a:custGeom>
            <a:avLst/>
            <a:gdLst/>
            <a:ahLst/>
            <a:cxnLst/>
            <a:rect l="l" t="t" r="r" b="b"/>
            <a:pathLst>
              <a:path w="6038850" h="2933700">
                <a:moveTo>
                  <a:pt x="0" y="0"/>
                </a:moveTo>
                <a:lnTo>
                  <a:pt x="6038850" y="0"/>
                </a:lnTo>
                <a:lnTo>
                  <a:pt x="6038850" y="2933700"/>
                </a:lnTo>
                <a:lnTo>
                  <a:pt x="0" y="2933700"/>
                </a:lnTo>
                <a:lnTo>
                  <a:pt x="0" y="0"/>
                </a:lnTo>
                <a:close/>
              </a:path>
            </a:pathLst>
          </a:custGeom>
          <a:blipFill>
            <a:blip r:embed="rId2"/>
            <a:stretch>
              <a:fillRect/>
            </a:stretch>
          </a:blipFill>
        </p:spPr>
        <p:txBody>
          <a:bodyPr/>
          <a:lstStyle/>
          <a:p>
            <a:endParaRPr lang="en-US"/>
          </a:p>
        </p:txBody>
      </p:sp>
      <p:sp>
        <p:nvSpPr>
          <p:cNvPr id="3" name="Freeform 3"/>
          <p:cNvSpPr/>
          <p:nvPr/>
        </p:nvSpPr>
        <p:spPr>
          <a:xfrm>
            <a:off x="804862" y="4554598"/>
            <a:ext cx="10591867" cy="44453"/>
          </a:xfrm>
          <a:custGeom>
            <a:avLst/>
            <a:gdLst/>
            <a:ahLst/>
            <a:cxnLst/>
            <a:rect l="l" t="t" r="r" b="b"/>
            <a:pathLst>
              <a:path w="10591867" h="44453">
                <a:moveTo>
                  <a:pt x="0" y="0"/>
                </a:moveTo>
                <a:lnTo>
                  <a:pt x="10591867" y="0"/>
                </a:lnTo>
                <a:lnTo>
                  <a:pt x="10591867" y="44453"/>
                </a:lnTo>
                <a:lnTo>
                  <a:pt x="0" y="44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54719" y="4662325"/>
            <a:ext cx="10882562" cy="902106"/>
          </a:xfrm>
          <a:prstGeom prst="rect">
            <a:avLst/>
          </a:prstGeom>
        </p:spPr>
        <p:txBody>
          <a:bodyPr wrap="square" lIns="0" tIns="0" rIns="0" bIns="0" rtlCol="0" anchor="t">
            <a:spAutoFit/>
          </a:bodyPr>
          <a:lstStyle/>
          <a:p>
            <a:pPr algn="ctr">
              <a:lnSpc>
                <a:spcPts val="7570"/>
              </a:lnSpc>
            </a:pPr>
            <a:r>
              <a:rPr lang="en-US" sz="5400" b="1" i="1" spc="21">
                <a:solidFill>
                  <a:srgbClr val="000000"/>
                </a:solidFill>
                <a:latin typeface="Montserrat Bold Italics"/>
                <a:ea typeface="Montserrat Bold Italics"/>
                <a:cs typeface="Montserrat Bold Italics"/>
                <a:sym typeface="Montserrat Bold Italics"/>
              </a:rPr>
              <a:t>Thank You!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76D5A711-ADAE-3A7F-7028-DB5EB5821C7F}"/>
              </a:ext>
            </a:extLst>
          </p:cNvPr>
          <p:cNvSpPr/>
          <p:nvPr/>
        </p:nvSpPr>
        <p:spPr>
          <a:xfrm>
            <a:off x="196497" y="0"/>
            <a:ext cx="744972" cy="6915011"/>
          </a:xfrm>
          <a:custGeom>
            <a:avLst/>
            <a:gdLst/>
            <a:ahLst/>
            <a:cxnLst/>
            <a:rect l="l" t="t" r="r" b="b"/>
            <a:pathLst>
              <a:path w="744972" h="6915011">
                <a:moveTo>
                  <a:pt x="0" y="0"/>
                </a:moveTo>
                <a:lnTo>
                  <a:pt x="744973" y="0"/>
                </a:lnTo>
                <a:lnTo>
                  <a:pt x="744973" y="6915011"/>
                </a:lnTo>
                <a:lnTo>
                  <a:pt x="0" y="69150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16" descr="A logo for a company&#10;&#10;AI-generated content may be incorrect.">
            <a:extLst>
              <a:ext uri="{FF2B5EF4-FFF2-40B4-BE49-F238E27FC236}">
                <a16:creationId xmlns:a16="http://schemas.microsoft.com/office/drawing/2014/main" id="{B878834E-1783-5166-9661-180FAD52D1CE}"/>
              </a:ext>
            </a:extLst>
          </p:cNvPr>
          <p:cNvSpPr/>
          <p:nvPr/>
        </p:nvSpPr>
        <p:spPr>
          <a:xfrm>
            <a:off x="10227392" y="519559"/>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315EB6A0-7757-2E0F-9215-472E0DC1091A}"/>
              </a:ext>
            </a:extLst>
          </p:cNvPr>
          <p:cNvPicPr>
            <a:picLocks noChangeAspect="1"/>
          </p:cNvPicPr>
          <p:nvPr/>
        </p:nvPicPr>
        <p:blipFill>
          <a:blip r:embed="rId6"/>
          <a:stretch>
            <a:fillRect/>
          </a:stretch>
        </p:blipFill>
        <p:spPr>
          <a:xfrm>
            <a:off x="2376544" y="0"/>
            <a:ext cx="7438913"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98596" y="169585"/>
            <a:ext cx="744972" cy="6915011"/>
          </a:xfrm>
          <a:custGeom>
            <a:avLst/>
            <a:gdLst/>
            <a:ahLst/>
            <a:cxnLst/>
            <a:rect l="l" t="t" r="r" b="b"/>
            <a:pathLst>
              <a:path w="744972" h="6915011">
                <a:moveTo>
                  <a:pt x="0" y="0"/>
                </a:moveTo>
                <a:lnTo>
                  <a:pt x="744973" y="0"/>
                </a:lnTo>
                <a:lnTo>
                  <a:pt x="744973" y="6915011"/>
                </a:lnTo>
                <a:lnTo>
                  <a:pt x="0" y="6915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52928" y="841205"/>
            <a:ext cx="9083678" cy="5349878"/>
          </a:xfrm>
          <a:custGeom>
            <a:avLst/>
            <a:gdLst/>
            <a:ahLst/>
            <a:cxnLst/>
            <a:rect l="l" t="t" r="r" b="b"/>
            <a:pathLst>
              <a:path w="9083678" h="5349878">
                <a:moveTo>
                  <a:pt x="0" y="0"/>
                </a:moveTo>
                <a:lnTo>
                  <a:pt x="9083678" y="0"/>
                </a:lnTo>
                <a:lnTo>
                  <a:pt x="9083678" y="5349879"/>
                </a:lnTo>
                <a:lnTo>
                  <a:pt x="0" y="5349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0297" y="2299108"/>
            <a:ext cx="907729" cy="882767"/>
          </a:xfrm>
          <a:custGeom>
            <a:avLst/>
            <a:gdLst/>
            <a:ahLst/>
            <a:cxnLst/>
            <a:rect l="l" t="t" r="r" b="b"/>
            <a:pathLst>
              <a:path w="907729" h="882767">
                <a:moveTo>
                  <a:pt x="0" y="0"/>
                </a:moveTo>
                <a:lnTo>
                  <a:pt x="907729" y="0"/>
                </a:lnTo>
                <a:lnTo>
                  <a:pt x="907729" y="882766"/>
                </a:lnTo>
                <a:lnTo>
                  <a:pt x="0" y="882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7643169" y="2299108"/>
            <a:ext cx="960494" cy="929278"/>
          </a:xfrm>
          <a:custGeom>
            <a:avLst/>
            <a:gdLst/>
            <a:ahLst/>
            <a:cxnLst/>
            <a:rect l="l" t="t" r="r" b="b"/>
            <a:pathLst>
              <a:path w="960494" h="929278">
                <a:moveTo>
                  <a:pt x="0" y="0"/>
                </a:moveTo>
                <a:lnTo>
                  <a:pt x="960494" y="0"/>
                </a:lnTo>
                <a:lnTo>
                  <a:pt x="960494" y="929278"/>
                </a:lnTo>
                <a:lnTo>
                  <a:pt x="0" y="9292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3898575" y="3366428"/>
            <a:ext cx="2197425" cy="1584197"/>
          </a:xfrm>
          <a:prstGeom prst="rect">
            <a:avLst/>
          </a:prstGeom>
        </p:spPr>
        <p:txBody>
          <a:bodyPr lIns="0" tIns="0" rIns="0" bIns="0" rtlCol="0" anchor="t">
            <a:spAutoFit/>
          </a:bodyPr>
          <a:lstStyle/>
          <a:p>
            <a:pPr algn="ctr">
              <a:lnSpc>
                <a:spcPts val="2483"/>
              </a:lnSpc>
            </a:pPr>
            <a:r>
              <a:rPr lang="en-US" sz="2151">
                <a:solidFill>
                  <a:srgbClr val="FFFFFF"/>
                </a:solidFill>
                <a:latin typeface="Trebuchet MS"/>
                <a:ea typeface="Trebuchet MS"/>
                <a:cs typeface="Trebuchet MS"/>
                <a:sym typeface="Trebuchet MS"/>
              </a:rPr>
              <a:t>Committees Communicate Progress on Work and Proposals for New Initiatives</a:t>
            </a:r>
          </a:p>
        </p:txBody>
      </p:sp>
      <p:sp>
        <p:nvSpPr>
          <p:cNvPr id="7" name="TextBox 7"/>
          <p:cNvSpPr txBox="1"/>
          <p:nvPr/>
        </p:nvSpPr>
        <p:spPr>
          <a:xfrm>
            <a:off x="6806153" y="3535195"/>
            <a:ext cx="2501473" cy="1131449"/>
          </a:xfrm>
          <a:prstGeom prst="rect">
            <a:avLst/>
          </a:prstGeom>
        </p:spPr>
        <p:txBody>
          <a:bodyPr lIns="0" tIns="0" rIns="0" bIns="0" rtlCol="0" anchor="t">
            <a:spAutoFit/>
          </a:bodyPr>
          <a:lstStyle/>
          <a:p>
            <a:pPr algn="ctr">
              <a:lnSpc>
                <a:spcPts val="2220"/>
              </a:lnSpc>
            </a:pPr>
            <a:r>
              <a:rPr lang="en-US" sz="2150">
                <a:solidFill>
                  <a:srgbClr val="FFFFFF"/>
                </a:solidFill>
                <a:latin typeface="Trebuchet MS"/>
                <a:ea typeface="Trebuchet MS"/>
                <a:cs typeface="Trebuchet MS"/>
                <a:sym typeface="Trebuchet MS"/>
              </a:rPr>
              <a:t>The Board Provides Strategic Oversight and Approves Committee Work</a:t>
            </a:r>
          </a:p>
        </p:txBody>
      </p:sp>
      <p:sp>
        <p:nvSpPr>
          <p:cNvPr id="8" name="TextBox 8"/>
          <p:cNvSpPr txBox="1"/>
          <p:nvPr/>
        </p:nvSpPr>
        <p:spPr>
          <a:xfrm>
            <a:off x="3900740" y="832108"/>
            <a:ext cx="6254133" cy="914033"/>
          </a:xfrm>
          <a:prstGeom prst="rect">
            <a:avLst/>
          </a:prstGeom>
        </p:spPr>
        <p:txBody>
          <a:bodyPr wrap="square" lIns="0" tIns="0" rIns="0" bIns="0" rtlCol="0" anchor="t">
            <a:spAutoFit/>
          </a:bodyPr>
          <a:lstStyle/>
          <a:p>
            <a:pPr algn="l">
              <a:lnSpc>
                <a:spcPts val="7570"/>
              </a:lnSpc>
            </a:pPr>
            <a:r>
              <a:rPr lang="en-US" sz="5407" b="1">
                <a:solidFill>
                  <a:srgbClr val="000000"/>
                </a:solidFill>
                <a:latin typeface="Calibri (MS) Bold"/>
                <a:ea typeface="Calibri (MS) Bold"/>
                <a:cs typeface="Calibri (MS) Bold"/>
                <a:sym typeface="Calibri (MS) Bold"/>
              </a:rPr>
              <a:t>Board of Directors</a:t>
            </a:r>
          </a:p>
        </p:txBody>
      </p:sp>
      <p:sp>
        <p:nvSpPr>
          <p:cNvPr id="9" name="TextBox 9"/>
          <p:cNvSpPr txBox="1"/>
          <p:nvPr/>
        </p:nvSpPr>
        <p:spPr>
          <a:xfrm>
            <a:off x="2285958" y="5268548"/>
            <a:ext cx="10068915" cy="914033"/>
          </a:xfrm>
          <a:prstGeom prst="rect">
            <a:avLst/>
          </a:prstGeom>
        </p:spPr>
        <p:txBody>
          <a:bodyPr wrap="square" lIns="0" tIns="0" rIns="0" bIns="0" rtlCol="0" anchor="t">
            <a:spAutoFit/>
          </a:bodyPr>
          <a:lstStyle/>
          <a:p>
            <a:pPr algn="l">
              <a:lnSpc>
                <a:spcPts val="7570"/>
              </a:lnSpc>
            </a:pPr>
            <a:r>
              <a:rPr lang="en-US" sz="5407" b="1">
                <a:solidFill>
                  <a:srgbClr val="000000"/>
                </a:solidFill>
                <a:latin typeface="Calibri (MS) Bold"/>
                <a:ea typeface="Calibri (MS) Bold"/>
                <a:cs typeface="Calibri (MS) Bold"/>
                <a:sym typeface="Calibri (MS) Bold"/>
              </a:rPr>
              <a:t>Policy &amp; Program Committees</a:t>
            </a:r>
          </a:p>
        </p:txBody>
      </p:sp>
    </p:spTree>
    <p:extLst>
      <p:ext uri="{BB962C8B-B14F-4D97-AF65-F5344CB8AC3E}">
        <p14:creationId xmlns:p14="http://schemas.microsoft.com/office/powerpoint/2010/main" val="1262526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Logo&#10;&#10;Description automatically generated with low confidence">
            <a:extLst>
              <a:ext uri="{FF2B5EF4-FFF2-40B4-BE49-F238E27FC236}">
                <a16:creationId xmlns:a16="http://schemas.microsoft.com/office/drawing/2014/main" id="{BD0C116D-243D-8E13-167D-07590E8E9A61}"/>
              </a:ext>
            </a:extLst>
          </p:cNvPr>
          <p:cNvPicPr>
            <a:picLocks noChangeAspect="1"/>
          </p:cNvPicPr>
          <p:nvPr/>
        </p:nvPicPr>
        <p:blipFill>
          <a:blip r:embed="rId2"/>
          <a:stretch>
            <a:fillRect/>
          </a:stretch>
        </p:blipFill>
        <p:spPr>
          <a:xfrm>
            <a:off x="353008" y="384934"/>
            <a:ext cx="5386967" cy="1572137"/>
          </a:xfrm>
          <a:prstGeom prst="rect">
            <a:avLst/>
          </a:prstGeom>
        </p:spPr>
      </p:pic>
      <p:graphicFrame>
        <p:nvGraphicFramePr>
          <p:cNvPr id="7" name="Diagram 6">
            <a:extLst>
              <a:ext uri="{FF2B5EF4-FFF2-40B4-BE49-F238E27FC236}">
                <a16:creationId xmlns:a16="http://schemas.microsoft.com/office/drawing/2014/main" id="{65B8B536-CB03-657A-5291-D7FAE3152FE5}"/>
              </a:ext>
            </a:extLst>
          </p:cNvPr>
          <p:cNvGraphicFramePr/>
          <p:nvPr/>
        </p:nvGraphicFramePr>
        <p:xfrm>
          <a:off x="353008" y="1673817"/>
          <a:ext cx="11485984" cy="4799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41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8677677" y="3427055"/>
            <a:ext cx="3104397" cy="1188918"/>
          </a:xfrm>
          <a:custGeom>
            <a:avLst/>
            <a:gdLst/>
            <a:ahLst/>
            <a:cxnLst/>
            <a:rect l="l" t="t" r="r" b="b"/>
            <a:pathLst>
              <a:path w="3104397" h="1188918">
                <a:moveTo>
                  <a:pt x="0" y="0"/>
                </a:moveTo>
                <a:lnTo>
                  <a:pt x="3104398" y="0"/>
                </a:lnTo>
                <a:lnTo>
                  <a:pt x="3104398" y="1188919"/>
                </a:lnTo>
                <a:lnTo>
                  <a:pt x="0" y="1188919"/>
                </a:lnTo>
                <a:lnTo>
                  <a:pt x="0" y="0"/>
                </a:lnTo>
                <a:close/>
              </a:path>
            </a:pathLst>
          </a:custGeom>
          <a:blipFill>
            <a:blip r:embed="rId2"/>
            <a:stretch>
              <a:fillRect/>
            </a:stretch>
          </a:blipFill>
        </p:spPr>
        <p:txBody>
          <a:bodyPr/>
          <a:lstStyle/>
          <a:p>
            <a:endParaRPr lang="en-US"/>
          </a:p>
        </p:txBody>
      </p:sp>
      <p:sp>
        <p:nvSpPr>
          <p:cNvPr id="3" name="Freeform 3"/>
          <p:cNvSpPr/>
          <p:nvPr/>
        </p:nvSpPr>
        <p:spPr>
          <a:xfrm>
            <a:off x="8287175" y="498328"/>
            <a:ext cx="3539162" cy="758392"/>
          </a:xfrm>
          <a:custGeom>
            <a:avLst/>
            <a:gdLst/>
            <a:ahLst/>
            <a:cxnLst/>
            <a:rect l="l" t="t" r="r" b="b"/>
            <a:pathLst>
              <a:path w="3539162" h="758392">
                <a:moveTo>
                  <a:pt x="0" y="0"/>
                </a:moveTo>
                <a:lnTo>
                  <a:pt x="3539163" y="0"/>
                </a:lnTo>
                <a:lnTo>
                  <a:pt x="3539163" y="758391"/>
                </a:lnTo>
                <a:lnTo>
                  <a:pt x="0" y="758391"/>
                </a:lnTo>
                <a:lnTo>
                  <a:pt x="0" y="0"/>
                </a:lnTo>
                <a:close/>
              </a:path>
            </a:pathLst>
          </a:custGeom>
          <a:blipFill>
            <a:blip r:embed="rId3"/>
            <a:stretch>
              <a:fillRect/>
            </a:stretch>
          </a:blipFill>
        </p:spPr>
        <p:txBody>
          <a:bodyPr/>
          <a:lstStyle/>
          <a:p>
            <a:endParaRPr lang="en-US"/>
          </a:p>
        </p:txBody>
      </p:sp>
      <p:sp>
        <p:nvSpPr>
          <p:cNvPr id="4" name="Freeform 4"/>
          <p:cNvSpPr/>
          <p:nvPr/>
        </p:nvSpPr>
        <p:spPr>
          <a:xfrm>
            <a:off x="8456085" y="5218083"/>
            <a:ext cx="3518738" cy="807812"/>
          </a:xfrm>
          <a:custGeom>
            <a:avLst/>
            <a:gdLst/>
            <a:ahLst/>
            <a:cxnLst/>
            <a:rect l="l" t="t" r="r" b="b"/>
            <a:pathLst>
              <a:path w="3518738" h="807812">
                <a:moveTo>
                  <a:pt x="0" y="0"/>
                </a:moveTo>
                <a:lnTo>
                  <a:pt x="3518738" y="0"/>
                </a:lnTo>
                <a:lnTo>
                  <a:pt x="3518738" y="807812"/>
                </a:lnTo>
                <a:lnTo>
                  <a:pt x="0" y="807812"/>
                </a:lnTo>
                <a:lnTo>
                  <a:pt x="0" y="0"/>
                </a:lnTo>
                <a:close/>
              </a:path>
            </a:pathLst>
          </a:custGeom>
          <a:blipFill>
            <a:blip r:embed="rId4"/>
            <a:stretch>
              <a:fillRect l="-7879" t="-34910" r="-6565" b="-66733"/>
            </a:stretch>
          </a:blipFill>
        </p:spPr>
        <p:txBody>
          <a:bodyPr/>
          <a:lstStyle/>
          <a:p>
            <a:endParaRPr lang="en-US"/>
          </a:p>
        </p:txBody>
      </p:sp>
      <p:sp>
        <p:nvSpPr>
          <p:cNvPr id="5" name="Freeform 5"/>
          <p:cNvSpPr/>
          <p:nvPr/>
        </p:nvSpPr>
        <p:spPr>
          <a:xfrm>
            <a:off x="8482605" y="1846827"/>
            <a:ext cx="3498314" cy="1002502"/>
          </a:xfrm>
          <a:custGeom>
            <a:avLst/>
            <a:gdLst/>
            <a:ahLst/>
            <a:cxnLst/>
            <a:rect l="l" t="t" r="r" b="b"/>
            <a:pathLst>
              <a:path w="3498314" h="1002502">
                <a:moveTo>
                  <a:pt x="0" y="0"/>
                </a:moveTo>
                <a:lnTo>
                  <a:pt x="3498314" y="0"/>
                </a:lnTo>
                <a:lnTo>
                  <a:pt x="3498314" y="1002502"/>
                </a:lnTo>
                <a:lnTo>
                  <a:pt x="0" y="1002502"/>
                </a:lnTo>
                <a:lnTo>
                  <a:pt x="0" y="0"/>
                </a:lnTo>
                <a:close/>
              </a:path>
            </a:pathLst>
          </a:custGeom>
          <a:blipFill>
            <a:blip r:embed="rId5"/>
            <a:stretch>
              <a:fillRect/>
            </a:stretch>
          </a:blipFill>
        </p:spPr>
        <p:txBody>
          <a:bodyPr/>
          <a:lstStyle/>
          <a:p>
            <a:endParaRPr lang="en-US"/>
          </a:p>
        </p:txBody>
      </p:sp>
      <p:sp>
        <p:nvSpPr>
          <p:cNvPr id="6" name="Freeform 6"/>
          <p:cNvSpPr/>
          <p:nvPr/>
        </p:nvSpPr>
        <p:spPr>
          <a:xfrm>
            <a:off x="220337" y="459966"/>
            <a:ext cx="3649899" cy="2389826"/>
          </a:xfrm>
          <a:custGeom>
            <a:avLst/>
            <a:gdLst/>
            <a:ahLst/>
            <a:cxnLst/>
            <a:rect l="l" t="t" r="r" b="b"/>
            <a:pathLst>
              <a:path w="2719368" h="1811779">
                <a:moveTo>
                  <a:pt x="0" y="0"/>
                </a:moveTo>
                <a:lnTo>
                  <a:pt x="2719368" y="0"/>
                </a:lnTo>
                <a:lnTo>
                  <a:pt x="2719368" y="1811779"/>
                </a:lnTo>
                <a:lnTo>
                  <a:pt x="0" y="1811779"/>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220340" y="3306992"/>
            <a:ext cx="4076700" cy="1359346"/>
          </a:xfrm>
          <a:prstGeom prst="rect">
            <a:avLst/>
          </a:prstGeom>
        </p:spPr>
        <p:txBody>
          <a:bodyPr wrap="square" lIns="0" tIns="0" rIns="0" bIns="0" rtlCol="0" anchor="t">
            <a:spAutoFit/>
          </a:bodyPr>
          <a:lstStyle/>
          <a:p>
            <a:pPr algn="l">
              <a:lnSpc>
                <a:spcPts val="5295"/>
              </a:lnSpc>
            </a:pPr>
            <a:r>
              <a:rPr lang="en-US" sz="4400" b="1" spc="34">
                <a:solidFill>
                  <a:srgbClr val="FF9012"/>
                </a:solidFill>
                <a:latin typeface="Bebas Neue"/>
                <a:ea typeface="Montserrat Bold"/>
                <a:cs typeface="Montserrat Bold"/>
                <a:sym typeface="Montserrat Bold"/>
              </a:rPr>
              <a:t>Engagement Opportunities</a:t>
            </a:r>
          </a:p>
        </p:txBody>
      </p:sp>
      <p:sp>
        <p:nvSpPr>
          <p:cNvPr id="9" name="TextBox 9"/>
          <p:cNvSpPr txBox="1"/>
          <p:nvPr/>
        </p:nvSpPr>
        <p:spPr>
          <a:xfrm>
            <a:off x="301752" y="4778604"/>
            <a:ext cx="7488936" cy="1515864"/>
          </a:xfrm>
          <a:prstGeom prst="rect">
            <a:avLst/>
          </a:prstGeom>
        </p:spPr>
        <p:txBody>
          <a:bodyPr wrap="square" lIns="0" tIns="0" rIns="0" bIns="0" rtlCol="0" anchor="t">
            <a:spAutoFit/>
          </a:bodyPr>
          <a:lstStyle/>
          <a:p>
            <a:pPr algn="l">
              <a:lnSpc>
                <a:spcPts val="2432"/>
              </a:lnSpc>
            </a:pPr>
            <a:r>
              <a:rPr lang="en-US" sz="1702">
                <a:solidFill>
                  <a:srgbClr val="000000"/>
                </a:solidFill>
                <a:latin typeface="Montserrat"/>
                <a:ea typeface="Montserrat"/>
                <a:cs typeface="Montserrat"/>
                <a:sym typeface="Montserrat"/>
              </a:rPr>
              <a:t>The Fertilizer Institute (TFI) hosts several conferences every year. These events deliver the most current information on industry trends and policy and regulatory issues, while also creating an environment for exceptional networking opportunities with TFI member firms, fertilizer industry leaders and decision makers.</a:t>
            </a:r>
          </a:p>
        </p:txBody>
      </p:sp>
      <p:pic>
        <p:nvPicPr>
          <p:cNvPr id="14" name="Picture 13">
            <a:extLst>
              <a:ext uri="{FF2B5EF4-FFF2-40B4-BE49-F238E27FC236}">
                <a16:creationId xmlns:a16="http://schemas.microsoft.com/office/drawing/2014/main" id="{D1DCAFC8-4C36-4D47-0EF7-3EC00FE1447B}"/>
              </a:ext>
            </a:extLst>
          </p:cNvPr>
          <p:cNvPicPr>
            <a:picLocks noChangeAspect="1"/>
          </p:cNvPicPr>
          <p:nvPr/>
        </p:nvPicPr>
        <p:blipFill>
          <a:blip r:embed="rId7"/>
          <a:stretch>
            <a:fillRect/>
          </a:stretch>
        </p:blipFill>
        <p:spPr>
          <a:xfrm>
            <a:off x="4118186" y="1657172"/>
            <a:ext cx="4173147" cy="2765476"/>
          </a:xfrm>
          <a:prstGeom prst="rect">
            <a:avLst/>
          </a:prstGeom>
        </p:spPr>
      </p:pic>
    </p:spTree>
    <p:extLst>
      <p:ext uri="{BB962C8B-B14F-4D97-AF65-F5344CB8AC3E}">
        <p14:creationId xmlns:p14="http://schemas.microsoft.com/office/powerpoint/2010/main" val="2834810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770626" y="2941701"/>
            <a:ext cx="793747" cy="146047"/>
          </a:xfrm>
          <a:custGeom>
            <a:avLst/>
            <a:gdLst/>
            <a:ahLst/>
            <a:cxnLst/>
            <a:rect l="l" t="t" r="r" b="b"/>
            <a:pathLst>
              <a:path w="793747" h="146047">
                <a:moveTo>
                  <a:pt x="0" y="0"/>
                </a:moveTo>
                <a:lnTo>
                  <a:pt x="793747" y="0"/>
                </a:lnTo>
                <a:lnTo>
                  <a:pt x="793747" y="146047"/>
                </a:lnTo>
                <a:lnTo>
                  <a:pt x="0" y="146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1253791" y="1442074"/>
            <a:ext cx="811383" cy="187438"/>
          </a:xfrm>
          <a:custGeom>
            <a:avLst/>
            <a:gdLst/>
            <a:ahLst/>
            <a:cxnLst/>
            <a:rect l="l" t="t" r="r" b="b"/>
            <a:pathLst>
              <a:path w="811383" h="187438">
                <a:moveTo>
                  <a:pt x="0" y="0"/>
                </a:moveTo>
                <a:lnTo>
                  <a:pt x="811383" y="0"/>
                </a:lnTo>
                <a:lnTo>
                  <a:pt x="811383" y="187438"/>
                </a:lnTo>
                <a:lnTo>
                  <a:pt x="0" y="187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869988" y="575072"/>
            <a:ext cx="6167319" cy="546601"/>
          </a:xfrm>
          <a:prstGeom prst="rect">
            <a:avLst/>
          </a:prstGeom>
        </p:spPr>
        <p:txBody>
          <a:bodyPr lIns="0" tIns="0" rIns="0" bIns="0" rtlCol="0" anchor="t">
            <a:spAutoFit/>
          </a:bodyPr>
          <a:lstStyle/>
          <a:p>
            <a:pPr algn="l">
              <a:lnSpc>
                <a:spcPts val="4522"/>
              </a:lnSpc>
            </a:pPr>
            <a:r>
              <a:rPr lang="en-US" sz="3230" b="1" spc="35">
                <a:solidFill>
                  <a:srgbClr val="000000"/>
                </a:solidFill>
                <a:latin typeface="Montserrat Bold"/>
                <a:ea typeface="Montserrat Bold"/>
                <a:cs typeface="Montserrat Bold"/>
                <a:sym typeface="Montserrat Bold"/>
              </a:rPr>
              <a:t>MEMBERSHIP PROFILE</a:t>
            </a:r>
          </a:p>
        </p:txBody>
      </p:sp>
      <p:sp>
        <p:nvSpPr>
          <p:cNvPr id="6" name="Freeform 6"/>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410568" y="338802"/>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8"/>
            <a:stretch>
              <a:fillRect/>
            </a:stretch>
          </a:blipFill>
        </p:spPr>
        <p:txBody>
          <a:bodyP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AD074106-D21E-DE3F-1F20-15D3E52C3039}"/>
              </a:ext>
            </a:extLst>
          </p:cNvPr>
          <p:cNvPicPr>
            <a:picLocks noChangeAspect="1"/>
          </p:cNvPicPr>
          <p:nvPr/>
        </p:nvPicPr>
        <p:blipFill>
          <a:blip r:embed="rId9"/>
          <a:srcRect t="4176" r="-225"/>
          <a:stretch>
            <a:fillRect/>
          </a:stretch>
        </p:blipFill>
        <p:spPr>
          <a:xfrm>
            <a:off x="1081746" y="1286256"/>
            <a:ext cx="8144848" cy="53157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CC8011-A98D-4D76-EBDE-4859A38E1896}"/>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8A7342FB-9781-B2D5-31D1-AC7A9DF856F1}"/>
              </a:ext>
            </a:extLst>
          </p:cNvPr>
          <p:cNvSpPr txBox="1"/>
          <p:nvPr/>
        </p:nvSpPr>
        <p:spPr>
          <a:xfrm>
            <a:off x="105254" y="214023"/>
            <a:ext cx="9565519" cy="648254"/>
          </a:xfrm>
          <a:prstGeom prst="rect">
            <a:avLst/>
          </a:prstGeom>
        </p:spPr>
        <p:txBody>
          <a:bodyPr wrap="square" lIns="0" tIns="0" rIns="0" bIns="0" rtlCol="0" anchor="t">
            <a:spAutoFit/>
          </a:bodyPr>
          <a:lstStyle/>
          <a:p>
            <a:pPr>
              <a:lnSpc>
                <a:spcPts val="5295"/>
              </a:lnSpc>
            </a:pPr>
            <a:r>
              <a:rPr lang="en-US" sz="3600" b="1" spc="34">
                <a:solidFill>
                  <a:srgbClr val="FF9012"/>
                </a:solidFill>
                <a:latin typeface="Bebas Neue"/>
                <a:ea typeface="Montserrat Bold"/>
                <a:cs typeface="Montserrat Bold"/>
                <a:sym typeface="Montserrat Bold"/>
              </a:rPr>
              <a:t>Business</a:t>
            </a:r>
            <a:r>
              <a:rPr lang="en-US" sz="3600" b="1" spc="34">
                <a:solidFill>
                  <a:srgbClr val="FF9012"/>
                </a:solidFill>
                <a:latin typeface="Montserrat Bold"/>
                <a:ea typeface="Montserrat Bold"/>
                <a:cs typeface="Montserrat Bold"/>
                <a:sym typeface="Montserrat Bold"/>
              </a:rPr>
              <a:t> </a:t>
            </a:r>
            <a:r>
              <a:rPr lang="en-US" sz="3600" b="1" spc="34">
                <a:solidFill>
                  <a:srgbClr val="FF9012"/>
                </a:solidFill>
                <a:latin typeface="Bebas Neue"/>
                <a:ea typeface="Montserrat Bold"/>
                <a:cs typeface="Montserrat Bold"/>
                <a:sym typeface="Montserrat Bold"/>
              </a:rPr>
              <a:t>Development Opportunities</a:t>
            </a:r>
            <a:endParaRPr lang="en-US" sz="3600">
              <a:latin typeface="Bebas Neue"/>
              <a:ea typeface="Calibri"/>
              <a:cs typeface="Calibri"/>
            </a:endParaRPr>
          </a:p>
        </p:txBody>
      </p:sp>
      <p:sp>
        <p:nvSpPr>
          <p:cNvPr id="9" name="TextBox 9">
            <a:extLst>
              <a:ext uri="{FF2B5EF4-FFF2-40B4-BE49-F238E27FC236}">
                <a16:creationId xmlns:a16="http://schemas.microsoft.com/office/drawing/2014/main" id="{C2E16875-CA33-47A4-1798-FCBEB7477741}"/>
              </a:ext>
            </a:extLst>
          </p:cNvPr>
          <p:cNvSpPr txBox="1"/>
          <p:nvPr/>
        </p:nvSpPr>
        <p:spPr>
          <a:xfrm>
            <a:off x="213975" y="891745"/>
            <a:ext cx="7582107" cy="2439194"/>
          </a:xfrm>
          <a:prstGeom prst="rect">
            <a:avLst/>
          </a:prstGeom>
        </p:spPr>
        <p:txBody>
          <a:bodyPr wrap="square" lIns="0" tIns="0" rIns="0" bIns="0" rtlCol="0" anchor="t">
            <a:spAutoFit/>
          </a:bodyPr>
          <a:lstStyle/>
          <a:p>
            <a:pPr algn="l">
              <a:lnSpc>
                <a:spcPts val="2432"/>
              </a:lnSpc>
            </a:pPr>
            <a:r>
              <a:rPr lang="en-US" sz="1702">
                <a:solidFill>
                  <a:srgbClr val="000000"/>
                </a:solidFill>
                <a:latin typeface="Montserrat"/>
                <a:ea typeface="Montserrat"/>
                <a:cs typeface="Montserrat"/>
                <a:sym typeface="Montserrat"/>
              </a:rPr>
              <a:t>As a TFI member, you gain exclusive opportunities to elevate your brand and build industry awareness: </a:t>
            </a:r>
          </a:p>
          <a:p>
            <a:pPr marL="285750" indent="-285750" algn="l">
              <a:lnSpc>
                <a:spcPts val="2432"/>
              </a:lnSpc>
              <a:buFont typeface="Wingdings" panose="05000000000000000000" pitchFamily="2" charset="2"/>
              <a:buChar char="§"/>
            </a:pPr>
            <a:r>
              <a:rPr lang="en-US" sz="1702">
                <a:solidFill>
                  <a:srgbClr val="000000"/>
                </a:solidFill>
                <a:latin typeface="Montserrat"/>
                <a:ea typeface="Montserrat"/>
                <a:cs typeface="Montserrat"/>
                <a:sym typeface="Montserrat"/>
              </a:rPr>
              <a:t>Sponsor any TFI conference</a:t>
            </a:r>
          </a:p>
          <a:p>
            <a:pPr marL="285750" indent="-285750" algn="l">
              <a:lnSpc>
                <a:spcPts val="2432"/>
              </a:lnSpc>
              <a:buFont typeface="Wingdings" panose="05000000000000000000" pitchFamily="2" charset="2"/>
              <a:buChar char="§"/>
            </a:pPr>
            <a:r>
              <a:rPr lang="en-US" sz="1702">
                <a:solidFill>
                  <a:srgbClr val="000000"/>
                </a:solidFill>
                <a:latin typeface="Montserrat"/>
                <a:ea typeface="Montserrat"/>
                <a:cs typeface="Montserrat"/>
                <a:sym typeface="Montserrat"/>
              </a:rPr>
              <a:t>Share your expertise through educational webinars for fellow members</a:t>
            </a:r>
          </a:p>
          <a:p>
            <a:pPr marL="285750" indent="-285750" algn="l">
              <a:lnSpc>
                <a:spcPts val="2432"/>
              </a:lnSpc>
              <a:buFont typeface="Wingdings" panose="05000000000000000000" pitchFamily="2" charset="2"/>
              <a:buChar char="§"/>
            </a:pPr>
            <a:r>
              <a:rPr lang="en-US" sz="1702">
                <a:solidFill>
                  <a:srgbClr val="000000"/>
                </a:solidFill>
                <a:latin typeface="Montserrat"/>
                <a:ea typeface="Montserrat"/>
                <a:cs typeface="Montserrat"/>
                <a:sym typeface="Montserrat"/>
              </a:rPr>
              <a:t>Advertise in </a:t>
            </a:r>
            <a:r>
              <a:rPr lang="en-US" sz="1702" i="1">
                <a:solidFill>
                  <a:srgbClr val="000000"/>
                </a:solidFill>
                <a:latin typeface="Montserrat"/>
                <a:ea typeface="Montserrat"/>
                <a:cs typeface="Montserrat"/>
                <a:sym typeface="Montserrat"/>
              </a:rPr>
              <a:t>Acres Ahead</a:t>
            </a:r>
            <a:r>
              <a:rPr lang="en-US" sz="1702">
                <a:solidFill>
                  <a:srgbClr val="000000"/>
                </a:solidFill>
                <a:latin typeface="Montserrat"/>
                <a:ea typeface="Montserrat"/>
                <a:cs typeface="Montserrat"/>
                <a:sym typeface="Montserrat"/>
              </a:rPr>
              <a:t>, TFI’s weekly newsletter</a:t>
            </a:r>
          </a:p>
          <a:p>
            <a:pPr algn="l">
              <a:lnSpc>
                <a:spcPts val="2432"/>
              </a:lnSpc>
            </a:pPr>
            <a:endParaRPr lang="en-US" sz="1702">
              <a:solidFill>
                <a:srgbClr val="000000"/>
              </a:solidFill>
              <a:latin typeface="Montserrat"/>
              <a:ea typeface="Montserrat"/>
              <a:cs typeface="Montserrat"/>
              <a:sym typeface="Montserrat"/>
            </a:endParaRPr>
          </a:p>
          <a:p>
            <a:pPr marL="285750" indent="-285750" algn="l">
              <a:lnSpc>
                <a:spcPts val="2432"/>
              </a:lnSpc>
              <a:buFont typeface="Wingdings" panose="05000000000000000000" pitchFamily="2" charset="2"/>
              <a:buChar char="§"/>
            </a:pPr>
            <a:endParaRPr lang="en-US" sz="1702">
              <a:solidFill>
                <a:srgbClr val="000000"/>
              </a:solidFill>
              <a:latin typeface="Montserrat"/>
              <a:ea typeface="Montserrat"/>
              <a:cs typeface="Montserrat"/>
              <a:sym typeface="Montserrat"/>
            </a:endParaRPr>
          </a:p>
        </p:txBody>
      </p:sp>
      <p:pic>
        <p:nvPicPr>
          <p:cNvPr id="11" name="Picture 10" descr="A group of men standing on a golf course&#10;&#10;AI-generated content may be incorrect.">
            <a:extLst>
              <a:ext uri="{FF2B5EF4-FFF2-40B4-BE49-F238E27FC236}">
                <a16:creationId xmlns:a16="http://schemas.microsoft.com/office/drawing/2014/main" id="{0CFAAB94-53D7-74BF-5800-F99D49736AAF}"/>
              </a:ext>
            </a:extLst>
          </p:cNvPr>
          <p:cNvPicPr>
            <a:picLocks noChangeAspect="1"/>
          </p:cNvPicPr>
          <p:nvPr/>
        </p:nvPicPr>
        <p:blipFill>
          <a:blip r:embed="rId2">
            <a:extLst>
              <a:ext uri="{28A0092B-C50C-407E-A947-70E740481C1C}">
                <a14:useLocalDpi xmlns:a14="http://schemas.microsoft.com/office/drawing/2010/main" val="0"/>
              </a:ext>
            </a:extLst>
          </a:blip>
          <a:srcRect l="3776" r="12010"/>
          <a:stretch>
            <a:fillRect/>
          </a:stretch>
        </p:blipFill>
        <p:spPr>
          <a:xfrm>
            <a:off x="8432398" y="340963"/>
            <a:ext cx="3428131" cy="2713250"/>
          </a:xfrm>
          <a:prstGeom prst="rect">
            <a:avLst/>
          </a:prstGeom>
        </p:spPr>
      </p:pic>
      <p:pic>
        <p:nvPicPr>
          <p:cNvPr id="13" name="Picture 12" descr="A group of people sitting on chairs&#10;&#10;AI-generated content may be incorrect.">
            <a:extLst>
              <a:ext uri="{FF2B5EF4-FFF2-40B4-BE49-F238E27FC236}">
                <a16:creationId xmlns:a16="http://schemas.microsoft.com/office/drawing/2014/main" id="{130EB6C5-7F91-BDB8-DB81-62DCEF3F3108}"/>
              </a:ext>
            </a:extLst>
          </p:cNvPr>
          <p:cNvPicPr>
            <a:picLocks noChangeAspect="1"/>
          </p:cNvPicPr>
          <p:nvPr/>
        </p:nvPicPr>
        <p:blipFill>
          <a:blip r:embed="rId3">
            <a:extLst>
              <a:ext uri="{28A0092B-C50C-407E-A947-70E740481C1C}">
                <a14:useLocalDpi xmlns:a14="http://schemas.microsoft.com/office/drawing/2010/main" val="0"/>
              </a:ext>
            </a:extLst>
          </a:blip>
          <a:srcRect t="4534" b="20458"/>
          <a:stretch>
            <a:fillRect/>
          </a:stretch>
        </p:blipFill>
        <p:spPr>
          <a:xfrm>
            <a:off x="209007" y="2927370"/>
            <a:ext cx="4614991" cy="2307772"/>
          </a:xfrm>
          <a:prstGeom prst="rect">
            <a:avLst/>
          </a:prstGeom>
        </p:spPr>
      </p:pic>
      <p:pic>
        <p:nvPicPr>
          <p:cNvPr id="20" name="Picture 19" descr="A green sign with white text&#10;&#10;AI-generated content may be incorrect.">
            <a:extLst>
              <a:ext uri="{FF2B5EF4-FFF2-40B4-BE49-F238E27FC236}">
                <a16:creationId xmlns:a16="http://schemas.microsoft.com/office/drawing/2014/main" id="{A9274862-94F8-B73A-D104-803568249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19" y="5366564"/>
            <a:ext cx="5387714" cy="1346929"/>
          </a:xfrm>
          <a:prstGeom prst="rect">
            <a:avLst/>
          </a:prstGeom>
        </p:spPr>
      </p:pic>
      <p:pic>
        <p:nvPicPr>
          <p:cNvPr id="2" name="Picture 1" descr="A group of people sitting at tables in a room with chandeliers&#10;&#10;AI-generated content may be incorrect.">
            <a:extLst>
              <a:ext uri="{FF2B5EF4-FFF2-40B4-BE49-F238E27FC236}">
                <a16:creationId xmlns:a16="http://schemas.microsoft.com/office/drawing/2014/main" id="{EE9F8EBC-0E76-91BA-19E0-5B703966184E}"/>
              </a:ext>
            </a:extLst>
          </p:cNvPr>
          <p:cNvPicPr>
            <a:picLocks noChangeAspect="1"/>
          </p:cNvPicPr>
          <p:nvPr/>
        </p:nvPicPr>
        <p:blipFill>
          <a:blip r:embed="rId5"/>
          <a:srcRect l="392" r="13172" b="12900"/>
          <a:stretch>
            <a:fillRect/>
          </a:stretch>
        </p:blipFill>
        <p:spPr>
          <a:xfrm>
            <a:off x="6625943" y="3151977"/>
            <a:ext cx="5352082" cy="3561516"/>
          </a:xfrm>
          <a:prstGeom prst="rect">
            <a:avLst/>
          </a:prstGeom>
        </p:spPr>
      </p:pic>
    </p:spTree>
    <p:extLst>
      <p:ext uri="{BB962C8B-B14F-4D97-AF65-F5344CB8AC3E}">
        <p14:creationId xmlns:p14="http://schemas.microsoft.com/office/powerpoint/2010/main" val="3133887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2201D7-1D88-2428-0CAC-2CBCE6CB584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00CE1B0-CFD8-CB17-1BB5-20545F5D7E1A}"/>
              </a:ext>
            </a:extLst>
          </p:cNvPr>
          <p:cNvSpPr txBox="1"/>
          <p:nvPr/>
        </p:nvSpPr>
        <p:spPr>
          <a:xfrm>
            <a:off x="705966" y="288845"/>
            <a:ext cx="6487878" cy="7360348"/>
          </a:xfrm>
          <a:prstGeom prst="rect">
            <a:avLst/>
          </a:prstGeom>
        </p:spPr>
        <p:txBody>
          <a:bodyPr wrap="square" lIns="0" tIns="0" rIns="0" bIns="0" rtlCol="0" anchor="t">
            <a:spAutoFit/>
          </a:bodyPr>
          <a:lstStyle/>
          <a:p>
            <a:pPr marL="0" lvl="1">
              <a:lnSpc>
                <a:spcPts val="3427"/>
              </a:lnSpc>
            </a:pPr>
            <a:endParaRPr lang="en-US">
              <a:solidFill>
                <a:srgbClr val="202020"/>
              </a:solidFill>
              <a:latin typeface="ADLaM Display"/>
              <a:ea typeface="Calibri"/>
              <a:cs typeface="Calibri"/>
            </a:endParaRPr>
          </a:p>
          <a:p>
            <a:pPr marL="0" lvl="1">
              <a:lnSpc>
                <a:spcPts val="3427"/>
              </a:lnSpc>
            </a:pPr>
            <a:endParaRPr lang="en-US" sz="1600">
              <a:solidFill>
                <a:srgbClr val="202020"/>
              </a:solidFill>
              <a:latin typeface="Montserrat"/>
              <a:ea typeface="Calibri"/>
              <a:cs typeface="Calibri"/>
            </a:endParaRPr>
          </a:p>
          <a:p>
            <a:pPr marL="0" lvl="1">
              <a:lnSpc>
                <a:spcPts val="3427"/>
              </a:lnSpc>
            </a:pPr>
            <a:r>
              <a:rPr lang="en-US" sz="1600">
                <a:solidFill>
                  <a:srgbClr val="202020"/>
                </a:solidFill>
                <a:latin typeface="Montserrat"/>
                <a:ea typeface="Calibri"/>
                <a:cs typeface="Calibri"/>
              </a:rPr>
              <a:t>By providing essential crop nutrients, the fertilizer industry enables the world's farmers to grow more food on less land.  </a:t>
            </a:r>
          </a:p>
          <a:p>
            <a:pPr marL="0" lvl="1">
              <a:lnSpc>
                <a:spcPts val="3427"/>
              </a:lnSpc>
            </a:pPr>
            <a:r>
              <a:rPr lang="en-US" sz="1600">
                <a:solidFill>
                  <a:srgbClr val="202020"/>
                </a:solidFill>
                <a:latin typeface="Montserrat"/>
                <a:ea typeface="Calibri"/>
                <a:cs typeface="Calibri"/>
              </a:rPr>
              <a:t>The fertilizer industry is continuously driving innovative solutions that balance productivity and sustainability. </a:t>
            </a:r>
            <a:endParaRPr lang="en-US" sz="1600">
              <a:solidFill>
                <a:srgbClr val="000000"/>
              </a:solidFill>
              <a:latin typeface="Montserrat"/>
              <a:ea typeface="Calibri"/>
              <a:cs typeface="Calibri"/>
            </a:endParaRPr>
          </a:p>
          <a:p>
            <a:pPr marL="483870" lvl="1" indent="-285750">
              <a:lnSpc>
                <a:spcPts val="3427"/>
              </a:lnSpc>
              <a:buFont typeface="Courier New"/>
              <a:buChar char="o"/>
            </a:pPr>
            <a:r>
              <a:rPr lang="en-US" sz="1600">
                <a:solidFill>
                  <a:srgbClr val="202020"/>
                </a:solidFill>
                <a:latin typeface="Montserrat"/>
                <a:ea typeface="Calibri"/>
                <a:cs typeface="Calibri"/>
              </a:rPr>
              <a:t>Improving production efficiency </a:t>
            </a:r>
            <a:endParaRPr lang="en-US" sz="1600">
              <a:solidFill>
                <a:srgbClr val="000000"/>
              </a:solidFill>
              <a:latin typeface="Montserrat"/>
              <a:ea typeface="Calibri"/>
              <a:cs typeface="Calibri"/>
            </a:endParaRPr>
          </a:p>
          <a:p>
            <a:pPr marL="483870" lvl="1" indent="-285750">
              <a:lnSpc>
                <a:spcPts val="3427"/>
              </a:lnSpc>
              <a:buFont typeface="Courier New"/>
              <a:buChar char="o"/>
            </a:pPr>
            <a:r>
              <a:rPr lang="en-US" sz="1600">
                <a:solidFill>
                  <a:srgbClr val="202020"/>
                </a:solidFill>
                <a:latin typeface="Montserrat"/>
                <a:ea typeface="Calibri"/>
                <a:cs typeface="Calibri"/>
              </a:rPr>
              <a:t>Reducing emissions</a:t>
            </a:r>
            <a:endParaRPr lang="en-US" sz="1600">
              <a:ea typeface="Calibri"/>
              <a:cs typeface="Calibri"/>
            </a:endParaRPr>
          </a:p>
          <a:p>
            <a:pPr marL="483870" lvl="1" indent="-285750">
              <a:lnSpc>
                <a:spcPts val="3427"/>
              </a:lnSpc>
              <a:buFont typeface="Courier New"/>
              <a:buChar char="o"/>
            </a:pPr>
            <a:r>
              <a:rPr lang="en-US" sz="1600">
                <a:solidFill>
                  <a:srgbClr val="202020"/>
                </a:solidFill>
                <a:latin typeface="Montserrat"/>
                <a:ea typeface="Calibri"/>
                <a:cs typeface="Calibri"/>
              </a:rPr>
              <a:t>Empowering growers to optimize nutrient use efficiency</a:t>
            </a:r>
          </a:p>
          <a:p>
            <a:pPr marL="941070" lvl="2" indent="-285750">
              <a:lnSpc>
                <a:spcPts val="3427"/>
              </a:lnSpc>
              <a:buFont typeface="Wingdings"/>
              <a:buChar char="§"/>
            </a:pPr>
            <a:r>
              <a:rPr lang="en-US" sz="1600">
                <a:solidFill>
                  <a:srgbClr val="202020"/>
                </a:solidFill>
                <a:latin typeface="Montserrat"/>
                <a:ea typeface="Calibri"/>
                <a:cs typeface="Calibri"/>
              </a:rPr>
              <a:t>Nutrient stewardship focused tools, research, and products</a:t>
            </a:r>
          </a:p>
          <a:p>
            <a:pPr marL="198120" lvl="1">
              <a:lnSpc>
                <a:spcPts val="3427"/>
              </a:lnSpc>
            </a:pPr>
            <a:r>
              <a:rPr lang="en-US" sz="1600" b="1">
                <a:solidFill>
                  <a:srgbClr val="202020"/>
                </a:solidFill>
                <a:latin typeface="Montserrat"/>
                <a:ea typeface="Calibri"/>
                <a:cs typeface="Calibri"/>
              </a:rPr>
              <a:t>Related TFI Programs:</a:t>
            </a:r>
            <a:r>
              <a:rPr lang="en-US" sz="1600">
                <a:solidFill>
                  <a:srgbClr val="202020"/>
                </a:solidFill>
                <a:latin typeface="Montserrat"/>
                <a:ea typeface="Calibri"/>
                <a:cs typeface="Calibri"/>
              </a:rPr>
              <a:t> </a:t>
            </a:r>
            <a:r>
              <a:rPr lang="en-US" sz="1600">
                <a:latin typeface="Montserrat" panose="00000500000000000000" pitchFamily="2" charset="0"/>
              </a:rPr>
              <a:t>4R Advocates, The Agronomy Conference, Annual Sustainability Report, Certified Biostimulant, Verified Ammonia Carbon Intensity (VACI), and others!</a:t>
            </a:r>
            <a:endParaRPr lang="en-US" sz="1600">
              <a:solidFill>
                <a:srgbClr val="202020"/>
              </a:solidFill>
              <a:latin typeface="Montserrat" panose="00000500000000000000" pitchFamily="2" charset="0"/>
              <a:ea typeface="Calibri"/>
              <a:cs typeface="Calibri"/>
            </a:endParaRPr>
          </a:p>
          <a:p>
            <a:pPr marL="198120" lvl="1">
              <a:lnSpc>
                <a:spcPts val="3427"/>
              </a:lnSpc>
            </a:pPr>
            <a:endParaRPr lang="en-US">
              <a:solidFill>
                <a:srgbClr val="202020"/>
              </a:solidFill>
              <a:latin typeface="Calibri"/>
              <a:ea typeface="Calibri"/>
              <a:cs typeface="Calibri"/>
            </a:endParaRPr>
          </a:p>
          <a:p>
            <a:pPr marL="483870" lvl="1" indent="-285750">
              <a:lnSpc>
                <a:spcPts val="3427"/>
              </a:lnSpc>
              <a:buFont typeface="Courier New"/>
              <a:buChar char="o"/>
            </a:pPr>
            <a:endParaRPr lang="en-US">
              <a:solidFill>
                <a:srgbClr val="202020"/>
              </a:solidFill>
              <a:latin typeface="Montserrat"/>
              <a:ea typeface="Calibri"/>
              <a:cs typeface="Calibri"/>
            </a:endParaRPr>
          </a:p>
        </p:txBody>
      </p:sp>
      <p:sp>
        <p:nvSpPr>
          <p:cNvPr id="4" name="Freeform 4">
            <a:extLst>
              <a:ext uri="{FF2B5EF4-FFF2-40B4-BE49-F238E27FC236}">
                <a16:creationId xmlns:a16="http://schemas.microsoft.com/office/drawing/2014/main" id="{D6327469-174E-5D40-650E-DF5997490585}"/>
              </a:ext>
            </a:extLst>
          </p:cNvPr>
          <p:cNvSpPr/>
          <p:nvPr/>
        </p:nvSpPr>
        <p:spPr>
          <a:xfrm>
            <a:off x="9475445" y="144466"/>
            <a:ext cx="2716555" cy="2467118"/>
          </a:xfrm>
          <a:custGeom>
            <a:avLst/>
            <a:gdLst/>
            <a:ahLst/>
            <a:cxnLst/>
            <a:rect l="l" t="t" r="r" b="b"/>
            <a:pathLst>
              <a:path w="2052711" h="1872494">
                <a:moveTo>
                  <a:pt x="0" y="0"/>
                </a:moveTo>
                <a:lnTo>
                  <a:pt x="2052711" y="0"/>
                </a:lnTo>
                <a:lnTo>
                  <a:pt x="2052711" y="1872494"/>
                </a:lnTo>
                <a:lnTo>
                  <a:pt x="0" y="1872494"/>
                </a:lnTo>
                <a:lnTo>
                  <a:pt x="0" y="0"/>
                </a:lnTo>
                <a:close/>
              </a:path>
            </a:pathLst>
          </a:custGeom>
          <a:blipFill>
            <a:blip r:embed="rId3"/>
            <a:stretch>
              <a:fillRect/>
            </a:stretch>
          </a:blipFill>
        </p:spPr>
        <p:txBody>
          <a:bodyPr/>
          <a:lstStyle/>
          <a:p>
            <a:endParaRPr lang="en-US"/>
          </a:p>
        </p:txBody>
      </p:sp>
      <p:sp>
        <p:nvSpPr>
          <p:cNvPr id="5" name="TextBox 5">
            <a:extLst>
              <a:ext uri="{FF2B5EF4-FFF2-40B4-BE49-F238E27FC236}">
                <a16:creationId xmlns:a16="http://schemas.microsoft.com/office/drawing/2014/main" id="{353079CF-7EA4-C2E8-394D-3A04C59A7C05}"/>
              </a:ext>
            </a:extLst>
          </p:cNvPr>
          <p:cNvSpPr txBox="1"/>
          <p:nvPr/>
        </p:nvSpPr>
        <p:spPr>
          <a:xfrm>
            <a:off x="745804" y="481351"/>
            <a:ext cx="10740230" cy="616194"/>
          </a:xfrm>
          <a:prstGeom prst="rect">
            <a:avLst/>
          </a:prstGeom>
        </p:spPr>
        <p:txBody>
          <a:bodyPr wrap="square" lIns="0" tIns="0" rIns="0" bIns="0" rtlCol="0" anchor="t">
            <a:spAutoFit/>
          </a:bodyPr>
          <a:lstStyle/>
          <a:p>
            <a:pPr>
              <a:lnSpc>
                <a:spcPts val="5218"/>
              </a:lnSpc>
              <a:spcBef>
                <a:spcPct val="0"/>
              </a:spcBef>
            </a:pPr>
            <a:r>
              <a:rPr lang="en-US" sz="3700" b="1">
                <a:solidFill>
                  <a:srgbClr val="63A70A"/>
                </a:solidFill>
                <a:latin typeface="Bebas Neue Bold"/>
              </a:rPr>
              <a:t>Sustainability Initiatives </a:t>
            </a:r>
            <a:endParaRPr lang="en-US"/>
          </a:p>
        </p:txBody>
      </p:sp>
      <p:sp>
        <p:nvSpPr>
          <p:cNvPr id="6" name="Freeform 6">
            <a:extLst>
              <a:ext uri="{FF2B5EF4-FFF2-40B4-BE49-F238E27FC236}">
                <a16:creationId xmlns:a16="http://schemas.microsoft.com/office/drawing/2014/main" id="{5908DEA3-F6B7-1742-CD52-0A8C1BC41B8A}"/>
              </a:ext>
            </a:extLst>
          </p:cNvPr>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2" name="Picture 21" descr="A few men in a field&#10;&#10;AI-generated content may be incorrect.">
            <a:extLst>
              <a:ext uri="{FF2B5EF4-FFF2-40B4-BE49-F238E27FC236}">
                <a16:creationId xmlns:a16="http://schemas.microsoft.com/office/drawing/2014/main" id="{D681979F-11B0-1D18-ED73-7E9695BAC9C1}"/>
              </a:ext>
            </a:extLst>
          </p:cNvPr>
          <p:cNvPicPr>
            <a:picLocks noChangeAspect="1"/>
          </p:cNvPicPr>
          <p:nvPr/>
        </p:nvPicPr>
        <p:blipFill>
          <a:blip r:embed="rId6">
            <a:extLst>
              <a:ext uri="{28A0092B-C50C-407E-A947-70E740481C1C}">
                <a14:useLocalDpi xmlns:a14="http://schemas.microsoft.com/office/drawing/2010/main" val="0"/>
              </a:ext>
            </a:extLst>
          </a:blip>
          <a:srcRect l="5268" t="11880" r="21259" b="14099"/>
          <a:stretch>
            <a:fillRect/>
          </a:stretch>
        </p:blipFill>
        <p:spPr>
          <a:xfrm>
            <a:off x="6979570" y="3279757"/>
            <a:ext cx="4991750" cy="3353105"/>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9155700A-AEF4-FAD9-BA3E-B06FB4BF9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576" y="1830215"/>
            <a:ext cx="3349493" cy="1352603"/>
          </a:xfrm>
          <a:prstGeom prst="rect">
            <a:avLst/>
          </a:prstGeom>
        </p:spPr>
      </p:pic>
    </p:spTree>
    <p:extLst>
      <p:ext uri="{BB962C8B-B14F-4D97-AF65-F5344CB8AC3E}">
        <p14:creationId xmlns:p14="http://schemas.microsoft.com/office/powerpoint/2010/main" val="210280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54209" y="-353951"/>
            <a:ext cx="2876550" cy="2876550"/>
          </a:xfrm>
          <a:custGeom>
            <a:avLst/>
            <a:gdLst/>
            <a:ahLst/>
            <a:cxnLst/>
            <a:rect l="l" t="t" r="r" b="b"/>
            <a:pathLst>
              <a:path w="2876550" h="2876550">
                <a:moveTo>
                  <a:pt x="0" y="0"/>
                </a:moveTo>
                <a:lnTo>
                  <a:pt x="2876550" y="0"/>
                </a:lnTo>
                <a:lnTo>
                  <a:pt x="2876550" y="2876550"/>
                </a:lnTo>
                <a:lnTo>
                  <a:pt x="0" y="287655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685800" y="3519931"/>
            <a:ext cx="3947071" cy="867221"/>
            <a:chOff x="0" y="0"/>
            <a:chExt cx="5262762" cy="1156294"/>
          </a:xfrm>
        </p:grpSpPr>
        <p:sp>
          <p:nvSpPr>
            <p:cNvPr id="4" name="TextBox 4"/>
            <p:cNvSpPr txBox="1"/>
            <p:nvPr/>
          </p:nvSpPr>
          <p:spPr>
            <a:xfrm>
              <a:off x="0" y="-57150"/>
              <a:ext cx="4866385" cy="632557"/>
            </a:xfrm>
            <a:prstGeom prst="rect">
              <a:avLst/>
            </a:prstGeom>
          </p:spPr>
          <p:txBody>
            <a:bodyPr lIns="0" tIns="0" rIns="0" bIns="0" rtlCol="0" anchor="t">
              <a:spAutoFit/>
            </a:bodyPr>
            <a:lstStyle/>
            <a:p>
              <a:pPr algn="l">
                <a:lnSpc>
                  <a:spcPts val="3368"/>
                </a:lnSpc>
              </a:pPr>
              <a:r>
                <a:rPr lang="en-US" sz="2835" b="1" i="1" spc="31">
                  <a:solidFill>
                    <a:srgbClr val="000000"/>
                  </a:solidFill>
                  <a:latin typeface="Univers Bold Italics"/>
                  <a:ea typeface="Univers Bold Italics"/>
                  <a:cs typeface="Univers Bold Italics"/>
                  <a:sym typeface="Univers Bold Italics"/>
                </a:rPr>
                <a:t>4R NUTRIENT </a:t>
              </a:r>
            </a:p>
          </p:txBody>
        </p:sp>
        <p:sp>
          <p:nvSpPr>
            <p:cNvPr id="5" name="TextBox 5"/>
            <p:cNvSpPr txBox="1"/>
            <p:nvPr/>
          </p:nvSpPr>
          <p:spPr>
            <a:xfrm>
              <a:off x="0" y="523737"/>
              <a:ext cx="5262762" cy="632557"/>
            </a:xfrm>
            <a:prstGeom prst="rect">
              <a:avLst/>
            </a:prstGeom>
          </p:spPr>
          <p:txBody>
            <a:bodyPr lIns="0" tIns="0" rIns="0" bIns="0" rtlCol="0" anchor="t">
              <a:spAutoFit/>
            </a:bodyPr>
            <a:lstStyle/>
            <a:p>
              <a:pPr algn="l">
                <a:lnSpc>
                  <a:spcPts val="3368"/>
                </a:lnSpc>
              </a:pPr>
              <a:r>
                <a:rPr lang="en-US" sz="2835" b="1" i="1" spc="28">
                  <a:solidFill>
                    <a:srgbClr val="000000"/>
                  </a:solidFill>
                  <a:latin typeface="Univers Bold Italics"/>
                  <a:ea typeface="Univers Bold Italics"/>
                  <a:cs typeface="Univers Bold Italics"/>
                  <a:sym typeface="Univers Bold Italics"/>
                </a:rPr>
                <a:t>STEWARDSHIP</a:t>
              </a:r>
            </a:p>
          </p:txBody>
        </p:sp>
      </p:grpSp>
      <p:sp>
        <p:nvSpPr>
          <p:cNvPr id="6" name="TextBox 6"/>
          <p:cNvSpPr txBox="1"/>
          <p:nvPr/>
        </p:nvSpPr>
        <p:spPr>
          <a:xfrm>
            <a:off x="685800" y="4674212"/>
            <a:ext cx="4655148" cy="1651232"/>
          </a:xfrm>
          <a:prstGeom prst="rect">
            <a:avLst/>
          </a:prstGeom>
        </p:spPr>
        <p:txBody>
          <a:bodyPr lIns="0" tIns="0" rIns="0" bIns="0" rtlCol="0" anchor="t">
            <a:spAutoFit/>
          </a:bodyPr>
          <a:lstStyle/>
          <a:p>
            <a:pPr algn="l">
              <a:lnSpc>
                <a:spcPts val="2234"/>
              </a:lnSpc>
            </a:pPr>
            <a:r>
              <a:rPr lang="en-US" sz="1759" spc="116">
                <a:solidFill>
                  <a:srgbClr val="000000"/>
                </a:solidFill>
                <a:latin typeface="Montserrat"/>
                <a:ea typeface="Montserrat"/>
                <a:cs typeface="Montserrat"/>
                <a:sym typeface="Montserrat"/>
              </a:rPr>
              <a:t>Actively considering all management practices and site-specific characteristics when making the right source, right rate, right time, and right place nutrient management decisions</a:t>
            </a:r>
          </a:p>
        </p:txBody>
      </p:sp>
      <p:grpSp>
        <p:nvGrpSpPr>
          <p:cNvPr id="7" name="Group 7"/>
          <p:cNvGrpSpPr/>
          <p:nvPr/>
        </p:nvGrpSpPr>
        <p:grpSpPr>
          <a:xfrm>
            <a:off x="7324900" y="206890"/>
            <a:ext cx="4941717" cy="4941697"/>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1355" b="-1355"/>
              </a:stretch>
            </a:blipFill>
          </p:spPr>
          <p:txBody>
            <a:bodyPr/>
            <a:lstStyle/>
            <a:p>
              <a:endParaRPr lang="en-US"/>
            </a:p>
          </p:txBody>
        </p:sp>
      </p:grpSp>
      <p:grpSp>
        <p:nvGrpSpPr>
          <p:cNvPr id="9" name="Group 9"/>
          <p:cNvGrpSpPr/>
          <p:nvPr/>
        </p:nvGrpSpPr>
        <p:grpSpPr>
          <a:xfrm>
            <a:off x="4500561" y="423389"/>
            <a:ext cx="2741485" cy="2741475"/>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en-US"/>
            </a:p>
          </p:txBody>
        </p:sp>
      </p:grpSp>
      <p:grpSp>
        <p:nvGrpSpPr>
          <p:cNvPr id="11" name="Group 11"/>
          <p:cNvGrpSpPr/>
          <p:nvPr/>
        </p:nvGrpSpPr>
        <p:grpSpPr>
          <a:xfrm>
            <a:off x="5589929" y="4174237"/>
            <a:ext cx="2498606" cy="2498596"/>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25046" r="-25046"/>
              </a:stretch>
            </a:blipFill>
          </p:spPr>
          <p:txBody>
            <a:bodyPr/>
            <a:lstStyle/>
            <a:p>
              <a:endParaRPr lang="en-US"/>
            </a:p>
          </p:txBody>
        </p:sp>
      </p:grpSp>
      <p:sp>
        <p:nvSpPr>
          <p:cNvPr id="13" name="AutoShape 13"/>
          <p:cNvSpPr/>
          <p:nvPr/>
        </p:nvSpPr>
        <p:spPr>
          <a:xfrm flipV="1">
            <a:off x="685800" y="4501527"/>
            <a:ext cx="3650193" cy="33338"/>
          </a:xfrm>
          <a:prstGeom prst="line">
            <a:avLst/>
          </a:prstGeom>
          <a:ln w="66675" cap="flat">
            <a:solidFill>
              <a:srgbClr val="C7DA5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073216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928021" y="701002"/>
            <a:ext cx="3331626" cy="985571"/>
          </a:xfrm>
          <a:custGeom>
            <a:avLst/>
            <a:gdLst/>
            <a:ahLst/>
            <a:cxnLst/>
            <a:rect l="l" t="t" r="r" b="b"/>
            <a:pathLst>
              <a:path w="3331626" h="985571">
                <a:moveTo>
                  <a:pt x="0" y="0"/>
                </a:moveTo>
                <a:lnTo>
                  <a:pt x="3331626" y="0"/>
                </a:lnTo>
                <a:lnTo>
                  <a:pt x="3331626" y="985571"/>
                </a:lnTo>
                <a:lnTo>
                  <a:pt x="0" y="9855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446499" y="701002"/>
            <a:ext cx="3331807" cy="985571"/>
          </a:xfrm>
          <a:custGeom>
            <a:avLst/>
            <a:gdLst/>
            <a:ahLst/>
            <a:cxnLst/>
            <a:rect l="l" t="t" r="r" b="b"/>
            <a:pathLst>
              <a:path w="3331807" h="985571">
                <a:moveTo>
                  <a:pt x="0" y="0"/>
                </a:moveTo>
                <a:lnTo>
                  <a:pt x="3331806" y="0"/>
                </a:lnTo>
                <a:lnTo>
                  <a:pt x="3331806" y="985571"/>
                </a:lnTo>
                <a:lnTo>
                  <a:pt x="0" y="985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932496" y="703374"/>
            <a:ext cx="3331721" cy="985571"/>
          </a:xfrm>
          <a:custGeom>
            <a:avLst/>
            <a:gdLst/>
            <a:ahLst/>
            <a:cxnLst/>
            <a:rect l="l" t="t" r="r" b="b"/>
            <a:pathLst>
              <a:path w="3331721" h="985571">
                <a:moveTo>
                  <a:pt x="0" y="0"/>
                </a:moveTo>
                <a:lnTo>
                  <a:pt x="3331721" y="0"/>
                </a:lnTo>
                <a:lnTo>
                  <a:pt x="3331721" y="985570"/>
                </a:lnTo>
                <a:lnTo>
                  <a:pt x="0" y="985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241609" y="1902663"/>
            <a:ext cx="2702861" cy="475786"/>
          </a:xfrm>
          <a:prstGeom prst="rect">
            <a:avLst/>
          </a:prstGeom>
        </p:spPr>
        <p:txBody>
          <a:bodyPr lIns="0" tIns="0" rIns="0" bIns="0" rtlCol="0" anchor="t">
            <a:spAutoFit/>
          </a:bodyPr>
          <a:lstStyle/>
          <a:p>
            <a:pPr algn="ctr">
              <a:lnSpc>
                <a:spcPts val="1933"/>
              </a:lnSpc>
            </a:pPr>
            <a:r>
              <a:rPr lang="en-US" sz="1380" b="1" i="1">
                <a:solidFill>
                  <a:srgbClr val="000000"/>
                </a:solidFill>
                <a:latin typeface="Montserrat Bold Italics"/>
                <a:ea typeface="Montserrat Bold Italics"/>
                <a:cs typeface="Montserrat Bold Italics"/>
                <a:sym typeface="Montserrat Bold Italics"/>
              </a:rPr>
              <a:t>Advance policies to support the fertilizer industry. </a:t>
            </a:r>
          </a:p>
        </p:txBody>
      </p:sp>
      <p:sp>
        <p:nvSpPr>
          <p:cNvPr id="6" name="TextBox 6"/>
          <p:cNvSpPr txBox="1"/>
          <p:nvPr/>
        </p:nvSpPr>
        <p:spPr>
          <a:xfrm>
            <a:off x="4744570" y="1848396"/>
            <a:ext cx="2702861" cy="716930"/>
          </a:xfrm>
          <a:prstGeom prst="rect">
            <a:avLst/>
          </a:prstGeom>
        </p:spPr>
        <p:txBody>
          <a:bodyPr lIns="0" tIns="0" rIns="0" bIns="0" rtlCol="0" anchor="t">
            <a:spAutoFit/>
          </a:bodyPr>
          <a:lstStyle/>
          <a:p>
            <a:pPr algn="ctr">
              <a:lnSpc>
                <a:spcPts val="1933"/>
              </a:lnSpc>
            </a:pPr>
            <a:r>
              <a:rPr lang="en-US" sz="1380" b="1" i="1">
                <a:solidFill>
                  <a:srgbClr val="000000"/>
                </a:solidFill>
                <a:latin typeface="Montserrat Bold Italics"/>
                <a:ea typeface="Montserrat Bold Italics"/>
                <a:cs typeface="Montserrat Bold Italics"/>
                <a:sym typeface="Montserrat Bold Italics"/>
              </a:rPr>
              <a:t>Advance the economic and reputational health of the fertilizer industry. </a:t>
            </a:r>
          </a:p>
        </p:txBody>
      </p:sp>
      <p:sp>
        <p:nvSpPr>
          <p:cNvPr id="7" name="TextBox 7"/>
          <p:cNvSpPr txBox="1"/>
          <p:nvPr/>
        </p:nvSpPr>
        <p:spPr>
          <a:xfrm>
            <a:off x="8247530" y="1848396"/>
            <a:ext cx="2702861" cy="716930"/>
          </a:xfrm>
          <a:prstGeom prst="rect">
            <a:avLst/>
          </a:prstGeom>
        </p:spPr>
        <p:txBody>
          <a:bodyPr lIns="0" tIns="0" rIns="0" bIns="0" rtlCol="0" anchor="t">
            <a:spAutoFit/>
          </a:bodyPr>
          <a:lstStyle/>
          <a:p>
            <a:pPr algn="ctr">
              <a:lnSpc>
                <a:spcPts val="1933"/>
              </a:lnSpc>
            </a:pPr>
            <a:r>
              <a:rPr lang="en-US" sz="1380" b="1" i="1">
                <a:solidFill>
                  <a:srgbClr val="000000"/>
                </a:solidFill>
                <a:latin typeface="Montserrat Bold Italics"/>
                <a:ea typeface="Montserrat Bold Italics"/>
                <a:cs typeface="Montserrat Bold Italics"/>
                <a:sym typeface="Montserrat Bold Italics"/>
              </a:rPr>
              <a:t>Advance sustainable fertilizer production, distribution, and use. </a:t>
            </a:r>
          </a:p>
        </p:txBody>
      </p:sp>
      <p:sp>
        <p:nvSpPr>
          <p:cNvPr id="8" name="TextBox 8"/>
          <p:cNvSpPr txBox="1"/>
          <p:nvPr/>
        </p:nvSpPr>
        <p:spPr>
          <a:xfrm>
            <a:off x="1241609" y="2788960"/>
            <a:ext cx="2655377" cy="707874"/>
          </a:xfrm>
          <a:prstGeom prst="rect">
            <a:avLst/>
          </a:prstGeom>
        </p:spPr>
        <p:txBody>
          <a:bodyPr lIns="0" tIns="0" rIns="0" bIns="0" rtlCol="0" anchor="t">
            <a:spAutoFit/>
          </a:bodyPr>
          <a:lstStyle/>
          <a:p>
            <a:pPr algn="l">
              <a:lnSpc>
                <a:spcPts val="1933"/>
              </a:lnSpc>
            </a:pPr>
            <a:r>
              <a:rPr lang="en-US" sz="1380" b="1">
                <a:solidFill>
                  <a:srgbClr val="85D3E8"/>
                </a:solidFill>
                <a:latin typeface="Montserrat Bold"/>
                <a:ea typeface="Montserrat Bold"/>
                <a:cs typeface="Montserrat Bold"/>
                <a:sym typeface="Montserrat Bold"/>
              </a:rPr>
              <a:t>Advocate </a:t>
            </a:r>
            <a:r>
              <a:rPr lang="en-US" sz="1380">
                <a:solidFill>
                  <a:srgbClr val="000000"/>
                </a:solidFill>
                <a:latin typeface="Montserrat"/>
                <a:ea typeface="Montserrat"/>
                <a:cs typeface="Montserrat"/>
                <a:sym typeface="Montserrat"/>
              </a:rPr>
              <a:t>for data- and science-driven policy solutions. </a:t>
            </a:r>
          </a:p>
        </p:txBody>
      </p:sp>
      <p:sp>
        <p:nvSpPr>
          <p:cNvPr id="9" name="TextBox 9"/>
          <p:cNvSpPr txBox="1"/>
          <p:nvPr/>
        </p:nvSpPr>
        <p:spPr>
          <a:xfrm>
            <a:off x="1269882" y="3896884"/>
            <a:ext cx="2655377" cy="707874"/>
          </a:xfrm>
          <a:prstGeom prst="rect">
            <a:avLst/>
          </a:prstGeom>
        </p:spPr>
        <p:txBody>
          <a:bodyPr lIns="0" tIns="0" rIns="0" bIns="0" rtlCol="0" anchor="t">
            <a:spAutoFit/>
          </a:bodyPr>
          <a:lstStyle/>
          <a:p>
            <a:pPr algn="l">
              <a:lnSpc>
                <a:spcPts val="1933"/>
              </a:lnSpc>
            </a:pPr>
            <a:r>
              <a:rPr lang="en-US" sz="1380" b="1">
                <a:solidFill>
                  <a:srgbClr val="85D3E8"/>
                </a:solidFill>
                <a:latin typeface="Montserrat Bold"/>
                <a:ea typeface="Montserrat Bold"/>
                <a:cs typeface="Montserrat Bold"/>
                <a:sym typeface="Montserrat Bold"/>
              </a:rPr>
              <a:t>Promote</a:t>
            </a:r>
            <a:r>
              <a:rPr lang="en-US" sz="1380">
                <a:solidFill>
                  <a:srgbClr val="000000"/>
                </a:solidFill>
                <a:latin typeface="Montserrat"/>
                <a:ea typeface="Montserrat"/>
                <a:cs typeface="Montserrat"/>
                <a:sym typeface="Montserrat"/>
              </a:rPr>
              <a:t> solutions to operate in a highly competitive global market. </a:t>
            </a:r>
          </a:p>
        </p:txBody>
      </p:sp>
      <p:sp>
        <p:nvSpPr>
          <p:cNvPr id="10" name="TextBox 10"/>
          <p:cNvSpPr txBox="1"/>
          <p:nvPr/>
        </p:nvSpPr>
        <p:spPr>
          <a:xfrm>
            <a:off x="1265351" y="5004808"/>
            <a:ext cx="2655377" cy="945999"/>
          </a:xfrm>
          <a:prstGeom prst="rect">
            <a:avLst/>
          </a:prstGeom>
        </p:spPr>
        <p:txBody>
          <a:bodyPr lIns="0" tIns="0" rIns="0" bIns="0" rtlCol="0" anchor="t">
            <a:spAutoFit/>
          </a:bodyPr>
          <a:lstStyle/>
          <a:p>
            <a:pPr algn="l">
              <a:lnSpc>
                <a:spcPts val="1933"/>
              </a:lnSpc>
            </a:pPr>
            <a:r>
              <a:rPr lang="en-US" sz="1380" b="1">
                <a:solidFill>
                  <a:srgbClr val="85D3E8"/>
                </a:solidFill>
                <a:latin typeface="Montserrat Bold"/>
                <a:ea typeface="Montserrat Bold"/>
                <a:cs typeface="Montserrat Bold"/>
                <a:sym typeface="Montserrat Bold"/>
              </a:rPr>
              <a:t>Champion </a:t>
            </a:r>
            <a:r>
              <a:rPr lang="en-US" sz="1380">
                <a:solidFill>
                  <a:srgbClr val="000000"/>
                </a:solidFill>
                <a:latin typeface="Montserrat"/>
                <a:ea typeface="Montserrat"/>
                <a:cs typeface="Montserrat"/>
                <a:sym typeface="Montserrat"/>
              </a:rPr>
              <a:t>regulatory certainty to stimulate energy resources and private capital investment. </a:t>
            </a:r>
          </a:p>
        </p:txBody>
      </p:sp>
      <p:sp>
        <p:nvSpPr>
          <p:cNvPr id="11" name="TextBox 11"/>
          <p:cNvSpPr txBox="1"/>
          <p:nvPr/>
        </p:nvSpPr>
        <p:spPr>
          <a:xfrm>
            <a:off x="4744570" y="2788960"/>
            <a:ext cx="2655377" cy="707874"/>
          </a:xfrm>
          <a:prstGeom prst="rect">
            <a:avLst/>
          </a:prstGeom>
        </p:spPr>
        <p:txBody>
          <a:bodyPr lIns="0" tIns="0" rIns="0" bIns="0" rtlCol="0" anchor="t">
            <a:spAutoFit/>
          </a:bodyPr>
          <a:lstStyle/>
          <a:p>
            <a:pPr algn="l">
              <a:lnSpc>
                <a:spcPts val="1933"/>
              </a:lnSpc>
            </a:pPr>
            <a:r>
              <a:rPr lang="en-US" sz="1380" b="1">
                <a:solidFill>
                  <a:srgbClr val="EB922A"/>
                </a:solidFill>
                <a:latin typeface="Montserrat Bold"/>
                <a:ea typeface="Montserrat Bold"/>
                <a:cs typeface="Montserrat Bold"/>
                <a:sym typeface="Montserrat Bold"/>
              </a:rPr>
              <a:t>Advocate </a:t>
            </a:r>
            <a:r>
              <a:rPr lang="en-US" sz="1380">
                <a:solidFill>
                  <a:srgbClr val="000000"/>
                </a:solidFill>
                <a:latin typeface="Montserrat"/>
                <a:ea typeface="Montserrat"/>
                <a:cs typeface="Montserrat"/>
                <a:sym typeface="Montserrat"/>
              </a:rPr>
              <a:t>for the economic, environmental, and social benefits of fertilizer. </a:t>
            </a:r>
          </a:p>
        </p:txBody>
      </p:sp>
      <p:sp>
        <p:nvSpPr>
          <p:cNvPr id="12" name="TextBox 12"/>
          <p:cNvSpPr txBox="1"/>
          <p:nvPr/>
        </p:nvSpPr>
        <p:spPr>
          <a:xfrm>
            <a:off x="4772843" y="3896884"/>
            <a:ext cx="2655377" cy="945999"/>
          </a:xfrm>
          <a:prstGeom prst="rect">
            <a:avLst/>
          </a:prstGeom>
        </p:spPr>
        <p:txBody>
          <a:bodyPr lIns="0" tIns="0" rIns="0" bIns="0" rtlCol="0" anchor="t">
            <a:spAutoFit/>
          </a:bodyPr>
          <a:lstStyle/>
          <a:p>
            <a:pPr algn="l">
              <a:lnSpc>
                <a:spcPts val="1933"/>
              </a:lnSpc>
            </a:pPr>
            <a:r>
              <a:rPr lang="en-US" sz="1380" b="1">
                <a:solidFill>
                  <a:srgbClr val="EB922A"/>
                </a:solidFill>
                <a:latin typeface="Montserrat Bold"/>
                <a:ea typeface="Montserrat Bold"/>
                <a:cs typeface="Montserrat Bold"/>
                <a:sym typeface="Montserrat Bold"/>
              </a:rPr>
              <a:t>Promote</a:t>
            </a:r>
            <a:r>
              <a:rPr lang="en-US" sz="1380">
                <a:solidFill>
                  <a:srgbClr val="EB922A"/>
                </a:solidFill>
                <a:latin typeface="Montserrat"/>
                <a:ea typeface="Montserrat"/>
                <a:cs typeface="Montserrat"/>
                <a:sym typeface="Montserrat"/>
              </a:rPr>
              <a:t> </a:t>
            </a:r>
            <a:r>
              <a:rPr lang="en-US" sz="1380">
                <a:solidFill>
                  <a:srgbClr val="000000"/>
                </a:solidFill>
                <a:latin typeface="Montserrat"/>
                <a:ea typeface="Montserrat"/>
                <a:cs typeface="Montserrat"/>
                <a:sym typeface="Montserrat"/>
              </a:rPr>
              <a:t>continuous improvement through education, research, and training. </a:t>
            </a:r>
          </a:p>
        </p:txBody>
      </p:sp>
      <p:sp>
        <p:nvSpPr>
          <p:cNvPr id="13" name="TextBox 13"/>
          <p:cNvSpPr txBox="1"/>
          <p:nvPr/>
        </p:nvSpPr>
        <p:spPr>
          <a:xfrm>
            <a:off x="4768311" y="5004808"/>
            <a:ext cx="2655377" cy="945999"/>
          </a:xfrm>
          <a:prstGeom prst="rect">
            <a:avLst/>
          </a:prstGeom>
        </p:spPr>
        <p:txBody>
          <a:bodyPr lIns="0" tIns="0" rIns="0" bIns="0" rtlCol="0" anchor="t">
            <a:spAutoFit/>
          </a:bodyPr>
          <a:lstStyle/>
          <a:p>
            <a:pPr algn="l">
              <a:lnSpc>
                <a:spcPts val="1933"/>
              </a:lnSpc>
            </a:pPr>
            <a:r>
              <a:rPr lang="en-US" sz="1380" b="1">
                <a:solidFill>
                  <a:srgbClr val="EB922A"/>
                </a:solidFill>
                <a:latin typeface="Montserrat Bold"/>
                <a:ea typeface="Montserrat Bold"/>
                <a:cs typeface="Montserrat Bold"/>
                <a:sym typeface="Montserrat Bold"/>
              </a:rPr>
              <a:t>Champion </a:t>
            </a:r>
            <a:r>
              <a:rPr lang="en-US" sz="1380">
                <a:solidFill>
                  <a:srgbClr val="000000"/>
                </a:solidFill>
                <a:latin typeface="Montserrat"/>
                <a:ea typeface="Montserrat"/>
                <a:cs typeface="Montserrat"/>
                <a:sym typeface="Montserrat"/>
              </a:rPr>
              <a:t>regulatory certainty to stimulate energy resources and private capital investment. </a:t>
            </a:r>
          </a:p>
        </p:txBody>
      </p:sp>
      <p:sp>
        <p:nvSpPr>
          <p:cNvPr id="14" name="TextBox 14"/>
          <p:cNvSpPr txBox="1"/>
          <p:nvPr/>
        </p:nvSpPr>
        <p:spPr>
          <a:xfrm>
            <a:off x="8271272" y="2788960"/>
            <a:ext cx="2655377" cy="945999"/>
          </a:xfrm>
          <a:prstGeom prst="rect">
            <a:avLst/>
          </a:prstGeom>
        </p:spPr>
        <p:txBody>
          <a:bodyPr lIns="0" tIns="0" rIns="0" bIns="0" rtlCol="0" anchor="t">
            <a:spAutoFit/>
          </a:bodyPr>
          <a:lstStyle/>
          <a:p>
            <a:pPr algn="l">
              <a:lnSpc>
                <a:spcPts val="1933"/>
              </a:lnSpc>
            </a:pPr>
            <a:r>
              <a:rPr lang="en-US" sz="1380" b="1">
                <a:solidFill>
                  <a:srgbClr val="63A70A"/>
                </a:solidFill>
                <a:latin typeface="Montserrat Bold"/>
                <a:ea typeface="Montserrat Bold"/>
                <a:cs typeface="Montserrat Bold"/>
                <a:sym typeface="Montserrat Bold"/>
              </a:rPr>
              <a:t>Advocate </a:t>
            </a:r>
            <a:r>
              <a:rPr lang="en-US" sz="1380">
                <a:solidFill>
                  <a:srgbClr val="000000"/>
                </a:solidFill>
                <a:latin typeface="Montserrat"/>
                <a:ea typeface="Montserrat"/>
                <a:cs typeface="Montserrat"/>
                <a:sym typeface="Montserrat"/>
              </a:rPr>
              <a:t>for the 4R nurtient stewardship framework to improve farm performance and reduce nutrient loss. </a:t>
            </a:r>
          </a:p>
        </p:txBody>
      </p:sp>
      <p:sp>
        <p:nvSpPr>
          <p:cNvPr id="15" name="TextBox 15"/>
          <p:cNvSpPr txBox="1"/>
          <p:nvPr/>
        </p:nvSpPr>
        <p:spPr>
          <a:xfrm>
            <a:off x="8299545" y="3896884"/>
            <a:ext cx="2655377" cy="945999"/>
          </a:xfrm>
          <a:prstGeom prst="rect">
            <a:avLst/>
          </a:prstGeom>
        </p:spPr>
        <p:txBody>
          <a:bodyPr lIns="0" tIns="0" rIns="0" bIns="0" rtlCol="0" anchor="t">
            <a:spAutoFit/>
          </a:bodyPr>
          <a:lstStyle/>
          <a:p>
            <a:pPr algn="l">
              <a:lnSpc>
                <a:spcPts val="1933"/>
              </a:lnSpc>
            </a:pPr>
            <a:r>
              <a:rPr lang="en-US" sz="1380" b="1">
                <a:solidFill>
                  <a:srgbClr val="63A70A"/>
                </a:solidFill>
                <a:latin typeface="Montserrat Bold"/>
                <a:ea typeface="Montserrat Bold"/>
                <a:cs typeface="Montserrat Bold"/>
                <a:sym typeface="Montserrat Bold"/>
              </a:rPr>
              <a:t>Promote</a:t>
            </a:r>
            <a:r>
              <a:rPr lang="en-US" sz="1380">
                <a:solidFill>
                  <a:srgbClr val="63A70A"/>
                </a:solidFill>
                <a:latin typeface="Montserrat"/>
                <a:ea typeface="Montserrat"/>
                <a:cs typeface="Montserrat"/>
                <a:sym typeface="Montserrat"/>
              </a:rPr>
              <a:t> </a:t>
            </a:r>
            <a:r>
              <a:rPr lang="en-US" sz="1380">
                <a:solidFill>
                  <a:srgbClr val="000000"/>
                </a:solidFill>
                <a:latin typeface="Montserrat"/>
                <a:ea typeface="Montserrat"/>
                <a:cs typeface="Montserrat"/>
                <a:sym typeface="Montserrat"/>
              </a:rPr>
              <a:t>pathways for industry innovation that result in positive environmental outcomes. </a:t>
            </a:r>
          </a:p>
        </p:txBody>
      </p:sp>
      <p:sp>
        <p:nvSpPr>
          <p:cNvPr id="16" name="TextBox 16"/>
          <p:cNvSpPr txBox="1"/>
          <p:nvPr/>
        </p:nvSpPr>
        <p:spPr>
          <a:xfrm>
            <a:off x="8295014" y="5004808"/>
            <a:ext cx="2655377" cy="945999"/>
          </a:xfrm>
          <a:prstGeom prst="rect">
            <a:avLst/>
          </a:prstGeom>
        </p:spPr>
        <p:txBody>
          <a:bodyPr lIns="0" tIns="0" rIns="0" bIns="0" rtlCol="0" anchor="t">
            <a:spAutoFit/>
          </a:bodyPr>
          <a:lstStyle/>
          <a:p>
            <a:pPr algn="l">
              <a:lnSpc>
                <a:spcPts val="1933"/>
              </a:lnSpc>
            </a:pPr>
            <a:r>
              <a:rPr lang="en-US" sz="1380" b="1">
                <a:solidFill>
                  <a:srgbClr val="63A70A"/>
                </a:solidFill>
                <a:latin typeface="Montserrat Bold"/>
                <a:ea typeface="Montserrat Bold"/>
                <a:cs typeface="Montserrat Bold"/>
                <a:sym typeface="Montserrat Bold"/>
              </a:rPr>
              <a:t>Champion </a:t>
            </a:r>
            <a:r>
              <a:rPr lang="en-US" sz="1380">
                <a:solidFill>
                  <a:srgbClr val="000000"/>
                </a:solidFill>
                <a:latin typeface="Montserrat"/>
                <a:ea typeface="Montserrat"/>
                <a:cs typeface="Montserrat"/>
                <a:sym typeface="Montserrat"/>
              </a:rPr>
              <a:t>environmental and business performance throughout the industry supply chain. </a:t>
            </a:r>
          </a:p>
        </p:txBody>
      </p:sp>
    </p:spTree>
    <p:extLst>
      <p:ext uri="{BB962C8B-B14F-4D97-AF65-F5344CB8AC3E}">
        <p14:creationId xmlns:p14="http://schemas.microsoft.com/office/powerpoint/2010/main" val="2767612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234" y="5742071"/>
            <a:ext cx="3942620" cy="1115929"/>
            <a:chOff x="0" y="0"/>
            <a:chExt cx="1482731" cy="419676"/>
          </a:xfrm>
        </p:grpSpPr>
        <p:sp>
          <p:nvSpPr>
            <p:cNvPr id="3" name="Freeform 3"/>
            <p:cNvSpPr/>
            <p:nvPr/>
          </p:nvSpPr>
          <p:spPr>
            <a:xfrm>
              <a:off x="0" y="0"/>
              <a:ext cx="1482731" cy="419676"/>
            </a:xfrm>
            <a:custGeom>
              <a:avLst/>
              <a:gdLst/>
              <a:ahLst/>
              <a:cxnLst/>
              <a:rect l="l" t="t" r="r" b="b"/>
              <a:pathLst>
                <a:path w="1482731" h="419676">
                  <a:moveTo>
                    <a:pt x="0" y="0"/>
                  </a:moveTo>
                  <a:lnTo>
                    <a:pt x="1482731" y="0"/>
                  </a:lnTo>
                  <a:lnTo>
                    <a:pt x="1482731" y="419676"/>
                  </a:lnTo>
                  <a:lnTo>
                    <a:pt x="0" y="419676"/>
                  </a:lnTo>
                  <a:close/>
                </a:path>
              </a:pathLst>
            </a:custGeom>
            <a:solidFill>
              <a:srgbClr val="63A70A"/>
            </a:solidFill>
          </p:spPr>
          <p:txBody>
            <a:bodyPr/>
            <a:lstStyle/>
            <a:p>
              <a:endParaRPr lang="en-US"/>
            </a:p>
          </p:txBody>
        </p:sp>
        <p:sp>
          <p:nvSpPr>
            <p:cNvPr id="4" name="TextBox 4"/>
            <p:cNvSpPr txBox="1"/>
            <p:nvPr/>
          </p:nvSpPr>
          <p:spPr>
            <a:xfrm>
              <a:off x="0" y="0"/>
              <a:ext cx="1482731" cy="419676"/>
            </a:xfrm>
            <a:prstGeom prst="rect">
              <a:avLst/>
            </a:prstGeom>
          </p:spPr>
          <p:txBody>
            <a:bodyPr lIns="33867" tIns="33867" rIns="33867" bIns="33867" rtlCol="0" anchor="ctr"/>
            <a:lstStyle/>
            <a:p>
              <a:pPr algn="ctr">
                <a:lnSpc>
                  <a:spcPts val="1499"/>
                </a:lnSpc>
              </a:pPr>
              <a:endParaRPr/>
            </a:p>
          </p:txBody>
        </p:sp>
      </p:grpSp>
      <p:sp>
        <p:nvSpPr>
          <p:cNvPr id="7" name="Freeform 7"/>
          <p:cNvSpPr/>
          <p:nvPr/>
        </p:nvSpPr>
        <p:spPr>
          <a:xfrm>
            <a:off x="1375447" y="1384538"/>
            <a:ext cx="1831416" cy="2742380"/>
          </a:xfrm>
          <a:custGeom>
            <a:avLst/>
            <a:gdLst/>
            <a:ahLst/>
            <a:cxnLst/>
            <a:rect l="l" t="t" r="r" b="b"/>
            <a:pathLst>
              <a:path w="1831416" h="2742380">
                <a:moveTo>
                  <a:pt x="0" y="0"/>
                </a:moveTo>
                <a:lnTo>
                  <a:pt x="1831417" y="0"/>
                </a:lnTo>
                <a:lnTo>
                  <a:pt x="1831417" y="2742380"/>
                </a:lnTo>
                <a:lnTo>
                  <a:pt x="0" y="2742380"/>
                </a:lnTo>
                <a:lnTo>
                  <a:pt x="0" y="0"/>
                </a:lnTo>
                <a:close/>
              </a:path>
            </a:pathLst>
          </a:custGeom>
          <a:blipFill>
            <a:blip r:embed="rId2"/>
            <a:stretch>
              <a:fillRect/>
            </a:stretch>
          </a:blipFill>
        </p:spPr>
        <p:txBody>
          <a:bodyPr/>
          <a:lstStyle/>
          <a:p>
            <a:endParaRPr lang="en-US"/>
          </a:p>
        </p:txBody>
      </p:sp>
      <p:sp>
        <p:nvSpPr>
          <p:cNvPr id="9" name="Freeform 9"/>
          <p:cNvSpPr/>
          <p:nvPr/>
        </p:nvSpPr>
        <p:spPr>
          <a:xfrm>
            <a:off x="284781" y="6033049"/>
            <a:ext cx="1090666" cy="533972"/>
          </a:xfrm>
          <a:custGeom>
            <a:avLst/>
            <a:gdLst/>
            <a:ahLst/>
            <a:cxnLst/>
            <a:rect l="l" t="t" r="r" b="b"/>
            <a:pathLst>
              <a:path w="1090666" h="533972">
                <a:moveTo>
                  <a:pt x="0" y="0"/>
                </a:moveTo>
                <a:lnTo>
                  <a:pt x="1090666" y="0"/>
                </a:lnTo>
                <a:lnTo>
                  <a:pt x="1090666" y="533972"/>
                </a:lnTo>
                <a:lnTo>
                  <a:pt x="0" y="533972"/>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2999183" y="244076"/>
            <a:ext cx="6510613" cy="695352"/>
          </a:xfrm>
          <a:prstGeom prst="rect">
            <a:avLst/>
          </a:prstGeom>
        </p:spPr>
        <p:txBody>
          <a:bodyPr lIns="0" tIns="0" rIns="0" bIns="0" rtlCol="0" anchor="t">
            <a:spAutoFit/>
          </a:bodyPr>
          <a:lstStyle/>
          <a:p>
            <a:pPr algn="ctr">
              <a:lnSpc>
                <a:spcPts val="5791"/>
              </a:lnSpc>
            </a:pPr>
            <a:r>
              <a:rPr lang="en-US" sz="4137" b="1" spc="28">
                <a:solidFill>
                  <a:srgbClr val="313730"/>
                </a:solidFill>
                <a:latin typeface="Montserrat Bold"/>
                <a:ea typeface="Montserrat Bold"/>
                <a:cs typeface="Montserrat Bold"/>
                <a:sym typeface="Montserrat Bold"/>
              </a:rPr>
              <a:t>MEET THE TEAM</a:t>
            </a:r>
          </a:p>
        </p:txBody>
      </p:sp>
      <p:sp>
        <p:nvSpPr>
          <p:cNvPr id="11" name="TextBox 11"/>
          <p:cNvSpPr txBox="1"/>
          <p:nvPr/>
        </p:nvSpPr>
        <p:spPr>
          <a:xfrm>
            <a:off x="1375447" y="4159961"/>
            <a:ext cx="1393543" cy="823138"/>
          </a:xfrm>
          <a:prstGeom prst="rect">
            <a:avLst/>
          </a:prstGeom>
        </p:spPr>
        <p:txBody>
          <a:bodyPr lIns="0" tIns="0" rIns="0" bIns="0" rtlCol="0" anchor="t">
            <a:spAutoFit/>
          </a:bodyPr>
          <a:lstStyle/>
          <a:p>
            <a:pPr algn="l">
              <a:lnSpc>
                <a:spcPts val="2231"/>
              </a:lnSpc>
            </a:pPr>
            <a:r>
              <a:rPr lang="en-US" sz="1593" b="1">
                <a:solidFill>
                  <a:srgbClr val="000000"/>
                </a:solidFill>
                <a:latin typeface="Montserrat Bold"/>
                <a:ea typeface="Montserrat Bold"/>
                <a:cs typeface="Montserrat Bold"/>
                <a:sym typeface="Montserrat Bold"/>
              </a:rPr>
              <a:t>+</a:t>
            </a:r>
          </a:p>
          <a:p>
            <a:pPr marL="0" lvl="0" indent="0" algn="l">
              <a:lnSpc>
                <a:spcPts val="2231"/>
              </a:lnSpc>
              <a:spcBef>
                <a:spcPct val="0"/>
              </a:spcBef>
            </a:pPr>
            <a:r>
              <a:rPr lang="en-US" sz="1593" b="1">
                <a:solidFill>
                  <a:srgbClr val="000000"/>
                </a:solidFill>
                <a:latin typeface="Montserrat Bold"/>
                <a:ea typeface="Montserrat Bold"/>
                <a:cs typeface="Montserrat Bold"/>
                <a:sym typeface="Montserrat Bold"/>
              </a:rPr>
              <a:t>Corey Rosenbusch</a:t>
            </a:r>
          </a:p>
        </p:txBody>
      </p:sp>
      <p:sp>
        <p:nvSpPr>
          <p:cNvPr id="12" name="TextBox 12"/>
          <p:cNvSpPr txBox="1"/>
          <p:nvPr/>
        </p:nvSpPr>
        <p:spPr>
          <a:xfrm>
            <a:off x="1375447" y="5091812"/>
            <a:ext cx="1623736" cy="197447"/>
          </a:xfrm>
          <a:prstGeom prst="rect">
            <a:avLst/>
          </a:prstGeom>
        </p:spPr>
        <p:txBody>
          <a:bodyPr lIns="0" tIns="0" rIns="0" bIns="0" rtlCol="0" anchor="t">
            <a:spAutoFit/>
          </a:bodyPr>
          <a:lstStyle/>
          <a:p>
            <a:pPr algn="l">
              <a:lnSpc>
                <a:spcPts val="1673"/>
              </a:lnSpc>
            </a:pPr>
            <a:r>
              <a:rPr lang="en-US" sz="1195">
                <a:solidFill>
                  <a:srgbClr val="000000"/>
                </a:solidFill>
                <a:latin typeface="Montserrat"/>
                <a:ea typeface="Montserrat"/>
                <a:cs typeface="Montserrat"/>
                <a:sym typeface="Montserrat"/>
              </a:rPr>
              <a:t>President and CEO</a:t>
            </a:r>
          </a:p>
        </p:txBody>
      </p:sp>
      <p:sp>
        <p:nvSpPr>
          <p:cNvPr id="13" name="TextBox 13"/>
          <p:cNvSpPr txBox="1"/>
          <p:nvPr/>
        </p:nvSpPr>
        <p:spPr>
          <a:xfrm>
            <a:off x="3911005" y="4159961"/>
            <a:ext cx="1393543" cy="826316"/>
          </a:xfrm>
          <a:prstGeom prst="rect">
            <a:avLst/>
          </a:prstGeom>
        </p:spPr>
        <p:txBody>
          <a:bodyPr lIns="0" tIns="0" rIns="0" bIns="0" rtlCol="0" anchor="t">
            <a:spAutoFit/>
          </a:bodyPr>
          <a:lstStyle/>
          <a:p>
            <a:pPr algn="l">
              <a:lnSpc>
                <a:spcPts val="2231"/>
              </a:lnSpc>
            </a:pPr>
            <a:r>
              <a:rPr lang="en-US" sz="1593" b="1">
                <a:solidFill>
                  <a:srgbClr val="000000"/>
                </a:solidFill>
                <a:latin typeface="Montserrat Bold"/>
                <a:ea typeface="Montserrat Bold"/>
                <a:cs typeface="Montserrat Bold"/>
                <a:sym typeface="Montserrat Bold"/>
              </a:rPr>
              <a:t>+</a:t>
            </a:r>
          </a:p>
          <a:p>
            <a:pPr algn="l">
              <a:lnSpc>
                <a:spcPts val="2231"/>
              </a:lnSpc>
            </a:pPr>
            <a:r>
              <a:rPr lang="en-US" sz="1593" b="1">
                <a:solidFill>
                  <a:srgbClr val="000000"/>
                </a:solidFill>
                <a:latin typeface="Montserrat Bold"/>
                <a:ea typeface="Montserrat Bold"/>
                <a:cs typeface="Montserrat Bold"/>
                <a:sym typeface="Montserrat Bold"/>
              </a:rPr>
              <a:t>Chris</a:t>
            </a:r>
          </a:p>
          <a:p>
            <a:pPr algn="l">
              <a:lnSpc>
                <a:spcPts val="2231"/>
              </a:lnSpc>
            </a:pPr>
            <a:r>
              <a:rPr lang="en-US" sz="1593" b="1">
                <a:solidFill>
                  <a:srgbClr val="000000"/>
                </a:solidFill>
                <a:latin typeface="Montserrat Bold"/>
                <a:ea typeface="Montserrat Bold"/>
                <a:cs typeface="Montserrat Bold"/>
                <a:sym typeface="Montserrat Bold"/>
              </a:rPr>
              <a:t>Glen</a:t>
            </a:r>
          </a:p>
        </p:txBody>
      </p:sp>
      <p:sp>
        <p:nvSpPr>
          <p:cNvPr id="14" name="TextBox 14"/>
          <p:cNvSpPr txBox="1"/>
          <p:nvPr/>
        </p:nvSpPr>
        <p:spPr>
          <a:xfrm>
            <a:off x="3911005" y="5087581"/>
            <a:ext cx="1834433" cy="419410"/>
          </a:xfrm>
          <a:prstGeom prst="rect">
            <a:avLst/>
          </a:prstGeom>
        </p:spPr>
        <p:txBody>
          <a:bodyPr wrap="square" lIns="0" tIns="0" rIns="0" bIns="0" rtlCol="0" anchor="t">
            <a:spAutoFit/>
          </a:bodyPr>
          <a:lstStyle/>
          <a:p>
            <a:pPr algn="l">
              <a:lnSpc>
                <a:spcPts val="1673"/>
              </a:lnSpc>
            </a:pPr>
            <a:r>
              <a:rPr lang="en-US" sz="1195">
                <a:solidFill>
                  <a:srgbClr val="000000"/>
                </a:solidFill>
                <a:latin typeface="Montserrat"/>
                <a:ea typeface="Montserrat"/>
                <a:cs typeface="Montserrat"/>
                <a:sym typeface="Montserrat"/>
              </a:rPr>
              <a:t>VP, Public Affairs</a:t>
            </a:r>
          </a:p>
          <a:p>
            <a:pPr algn="l">
              <a:lnSpc>
                <a:spcPts val="1673"/>
              </a:lnSpc>
            </a:pPr>
            <a:r>
              <a:rPr lang="en-US" sz="1195">
                <a:solidFill>
                  <a:srgbClr val="000000"/>
                </a:solidFill>
                <a:latin typeface="Montserrat"/>
                <a:ea typeface="Montserrat"/>
                <a:cs typeface="Montserrat"/>
                <a:sym typeface="Montserrat"/>
                <a:hlinkClick r:id="rId4"/>
              </a:rPr>
              <a:t>cglen@tfi.org</a:t>
            </a:r>
            <a:r>
              <a:rPr lang="en-US" sz="1195">
                <a:solidFill>
                  <a:srgbClr val="000000"/>
                </a:solidFill>
                <a:latin typeface="Montserrat"/>
                <a:ea typeface="Montserrat"/>
                <a:cs typeface="Montserrat"/>
                <a:sym typeface="Montserrat"/>
              </a:rPr>
              <a:t> </a:t>
            </a:r>
          </a:p>
        </p:txBody>
      </p:sp>
      <p:sp>
        <p:nvSpPr>
          <p:cNvPr id="15" name="TextBox 15"/>
          <p:cNvSpPr txBox="1"/>
          <p:nvPr/>
        </p:nvSpPr>
        <p:spPr>
          <a:xfrm>
            <a:off x="6446563" y="4159961"/>
            <a:ext cx="1393543" cy="826316"/>
          </a:xfrm>
          <a:prstGeom prst="rect">
            <a:avLst/>
          </a:prstGeom>
        </p:spPr>
        <p:txBody>
          <a:bodyPr lIns="0" tIns="0" rIns="0" bIns="0" rtlCol="0" anchor="t">
            <a:spAutoFit/>
          </a:bodyPr>
          <a:lstStyle/>
          <a:p>
            <a:pPr algn="l">
              <a:lnSpc>
                <a:spcPts val="2231"/>
              </a:lnSpc>
            </a:pPr>
            <a:r>
              <a:rPr lang="en-US" sz="1593" b="1">
                <a:solidFill>
                  <a:srgbClr val="000000"/>
                </a:solidFill>
                <a:latin typeface="Montserrat Bold"/>
                <a:ea typeface="Montserrat Bold"/>
                <a:cs typeface="Montserrat Bold"/>
                <a:sym typeface="Montserrat Bold"/>
              </a:rPr>
              <a:t>+</a:t>
            </a:r>
          </a:p>
          <a:p>
            <a:pPr marL="0" lvl="0" indent="0" algn="l">
              <a:lnSpc>
                <a:spcPts val="2231"/>
              </a:lnSpc>
              <a:spcBef>
                <a:spcPct val="0"/>
              </a:spcBef>
            </a:pPr>
            <a:r>
              <a:rPr lang="en-US" sz="1593" b="1">
                <a:solidFill>
                  <a:srgbClr val="000000"/>
                </a:solidFill>
                <a:latin typeface="Montserrat Bold"/>
                <a:ea typeface="Montserrat Bold"/>
                <a:cs typeface="Montserrat Bold"/>
                <a:sym typeface="Montserrat Bold"/>
              </a:rPr>
              <a:t>Veronica Nigh</a:t>
            </a:r>
          </a:p>
        </p:txBody>
      </p:sp>
      <p:sp>
        <p:nvSpPr>
          <p:cNvPr id="16" name="TextBox 16"/>
          <p:cNvSpPr txBox="1"/>
          <p:nvPr/>
        </p:nvSpPr>
        <p:spPr>
          <a:xfrm>
            <a:off x="6446563" y="5087581"/>
            <a:ext cx="2105798" cy="637419"/>
          </a:xfrm>
          <a:prstGeom prst="rect">
            <a:avLst/>
          </a:prstGeom>
        </p:spPr>
        <p:txBody>
          <a:bodyPr lIns="0" tIns="0" rIns="0" bIns="0" rtlCol="0" anchor="t">
            <a:spAutoFit/>
          </a:bodyPr>
          <a:lstStyle/>
          <a:p>
            <a:pPr algn="l">
              <a:lnSpc>
                <a:spcPts val="1673"/>
              </a:lnSpc>
            </a:pPr>
            <a:r>
              <a:rPr lang="en-US" sz="1195">
                <a:solidFill>
                  <a:srgbClr val="000000"/>
                </a:solidFill>
                <a:latin typeface="Montserrat"/>
                <a:ea typeface="Montserrat"/>
                <a:cs typeface="Montserrat"/>
                <a:sym typeface="Montserrat"/>
              </a:rPr>
              <a:t>Chief Economist</a:t>
            </a:r>
          </a:p>
          <a:p>
            <a:pPr algn="l">
              <a:lnSpc>
                <a:spcPts val="1673"/>
              </a:lnSpc>
            </a:pPr>
            <a:r>
              <a:rPr lang="en-US" sz="1195">
                <a:solidFill>
                  <a:srgbClr val="000000"/>
                </a:solidFill>
                <a:latin typeface="Montserrat"/>
                <a:ea typeface="Montserrat"/>
                <a:cs typeface="Montserrat"/>
                <a:sym typeface="Montserrat"/>
                <a:hlinkClick r:id="rId5"/>
              </a:rPr>
              <a:t>vnigh@tfi.org</a:t>
            </a:r>
            <a:r>
              <a:rPr lang="en-US" sz="1195">
                <a:solidFill>
                  <a:srgbClr val="000000"/>
                </a:solidFill>
                <a:latin typeface="Montserrat"/>
                <a:ea typeface="Montserrat"/>
                <a:cs typeface="Montserrat"/>
                <a:sym typeface="Montserrat"/>
              </a:rPr>
              <a:t> </a:t>
            </a:r>
          </a:p>
          <a:p>
            <a:pPr algn="l">
              <a:lnSpc>
                <a:spcPts val="1673"/>
              </a:lnSpc>
            </a:pPr>
            <a:endParaRPr lang="en-US" sz="1195">
              <a:solidFill>
                <a:srgbClr val="000000"/>
              </a:solidFill>
              <a:latin typeface="Montserrat"/>
              <a:ea typeface="Montserrat"/>
              <a:cs typeface="Montserrat"/>
              <a:sym typeface="Montserrat"/>
            </a:endParaRPr>
          </a:p>
        </p:txBody>
      </p:sp>
      <p:sp>
        <p:nvSpPr>
          <p:cNvPr id="17" name="TextBox 17"/>
          <p:cNvSpPr txBox="1"/>
          <p:nvPr/>
        </p:nvSpPr>
        <p:spPr>
          <a:xfrm>
            <a:off x="8983106" y="4205228"/>
            <a:ext cx="1393543" cy="826316"/>
          </a:xfrm>
          <a:prstGeom prst="rect">
            <a:avLst/>
          </a:prstGeom>
        </p:spPr>
        <p:txBody>
          <a:bodyPr lIns="0" tIns="0" rIns="0" bIns="0" rtlCol="0" anchor="t">
            <a:spAutoFit/>
          </a:bodyPr>
          <a:lstStyle/>
          <a:p>
            <a:pPr algn="l">
              <a:lnSpc>
                <a:spcPts val="2231"/>
              </a:lnSpc>
            </a:pPr>
            <a:r>
              <a:rPr lang="en-US" sz="1593" b="1">
                <a:solidFill>
                  <a:srgbClr val="000000"/>
                </a:solidFill>
                <a:latin typeface="Montserrat Bold"/>
                <a:ea typeface="Montserrat Bold"/>
                <a:cs typeface="Montserrat Bold"/>
                <a:sym typeface="Montserrat Bold"/>
              </a:rPr>
              <a:t>+</a:t>
            </a:r>
          </a:p>
          <a:p>
            <a:pPr marL="0" lvl="0" indent="0" algn="l">
              <a:lnSpc>
                <a:spcPts val="2231"/>
              </a:lnSpc>
              <a:spcBef>
                <a:spcPct val="0"/>
              </a:spcBef>
            </a:pPr>
            <a:r>
              <a:rPr lang="en-US" sz="1593" b="1">
                <a:solidFill>
                  <a:srgbClr val="000000"/>
                </a:solidFill>
                <a:latin typeface="Montserrat Bold"/>
                <a:ea typeface="Montserrat Bold"/>
                <a:cs typeface="Montserrat Bold"/>
                <a:sym typeface="Montserrat Bold"/>
              </a:rPr>
              <a:t>Melinda Sposari</a:t>
            </a:r>
          </a:p>
        </p:txBody>
      </p:sp>
      <p:sp>
        <p:nvSpPr>
          <p:cNvPr id="18" name="TextBox 18"/>
          <p:cNvSpPr txBox="1"/>
          <p:nvPr/>
        </p:nvSpPr>
        <p:spPr>
          <a:xfrm>
            <a:off x="8983106" y="5114091"/>
            <a:ext cx="1668418" cy="419410"/>
          </a:xfrm>
          <a:prstGeom prst="rect">
            <a:avLst/>
          </a:prstGeom>
        </p:spPr>
        <p:txBody>
          <a:bodyPr wrap="square" lIns="0" tIns="0" rIns="0" bIns="0" rtlCol="0" anchor="t">
            <a:spAutoFit/>
          </a:bodyPr>
          <a:lstStyle/>
          <a:p>
            <a:pPr algn="l">
              <a:lnSpc>
                <a:spcPts val="1673"/>
              </a:lnSpc>
            </a:pPr>
            <a:r>
              <a:rPr lang="en-US" sz="1195">
                <a:solidFill>
                  <a:srgbClr val="000000"/>
                </a:solidFill>
                <a:latin typeface="Montserrat"/>
                <a:ea typeface="Montserrat"/>
                <a:cs typeface="Montserrat"/>
                <a:sym typeface="Montserrat"/>
              </a:rPr>
              <a:t>VP, Membership</a:t>
            </a:r>
          </a:p>
          <a:p>
            <a:pPr algn="l">
              <a:lnSpc>
                <a:spcPts val="1673"/>
              </a:lnSpc>
            </a:pPr>
            <a:r>
              <a:rPr lang="en-US" sz="1195">
                <a:solidFill>
                  <a:srgbClr val="000000"/>
                </a:solidFill>
                <a:latin typeface="Montserrat"/>
                <a:ea typeface="Montserrat"/>
                <a:cs typeface="Montserrat"/>
                <a:sym typeface="Montserrat"/>
                <a:hlinkClick r:id="rId6"/>
              </a:rPr>
              <a:t>msposari@tfi.org</a:t>
            </a:r>
            <a:r>
              <a:rPr lang="en-US" sz="1195">
                <a:solidFill>
                  <a:srgbClr val="000000"/>
                </a:solidFill>
                <a:latin typeface="Montserrat"/>
                <a:ea typeface="Montserrat"/>
                <a:cs typeface="Montserrat"/>
                <a:sym typeface="Montserrat"/>
              </a:rPr>
              <a:t> </a:t>
            </a:r>
          </a:p>
        </p:txBody>
      </p:sp>
      <p:grpSp>
        <p:nvGrpSpPr>
          <p:cNvPr id="19" name="Group 19"/>
          <p:cNvGrpSpPr/>
          <p:nvPr/>
        </p:nvGrpSpPr>
        <p:grpSpPr>
          <a:xfrm>
            <a:off x="3350524" y="5742071"/>
            <a:ext cx="9307690" cy="1115929"/>
            <a:chOff x="0" y="0"/>
            <a:chExt cx="3500412" cy="419676"/>
          </a:xfrm>
        </p:grpSpPr>
        <p:sp>
          <p:nvSpPr>
            <p:cNvPr id="20" name="Freeform 20"/>
            <p:cNvSpPr/>
            <p:nvPr/>
          </p:nvSpPr>
          <p:spPr>
            <a:xfrm>
              <a:off x="0" y="0"/>
              <a:ext cx="3500412" cy="419676"/>
            </a:xfrm>
            <a:custGeom>
              <a:avLst/>
              <a:gdLst/>
              <a:ahLst/>
              <a:cxnLst/>
              <a:rect l="l" t="t" r="r" b="b"/>
              <a:pathLst>
                <a:path w="3500412" h="419676">
                  <a:moveTo>
                    <a:pt x="0" y="0"/>
                  </a:moveTo>
                  <a:lnTo>
                    <a:pt x="3500412" y="0"/>
                  </a:lnTo>
                  <a:lnTo>
                    <a:pt x="3500412" y="419676"/>
                  </a:lnTo>
                  <a:lnTo>
                    <a:pt x="0" y="419676"/>
                  </a:lnTo>
                  <a:close/>
                </a:path>
              </a:pathLst>
            </a:custGeom>
            <a:solidFill>
              <a:srgbClr val="FF9012"/>
            </a:solidFill>
          </p:spPr>
          <p:txBody>
            <a:bodyPr/>
            <a:lstStyle/>
            <a:p>
              <a:endParaRPr lang="en-US"/>
            </a:p>
          </p:txBody>
        </p:sp>
        <p:sp>
          <p:nvSpPr>
            <p:cNvPr id="21" name="TextBox 21"/>
            <p:cNvSpPr txBox="1"/>
            <p:nvPr/>
          </p:nvSpPr>
          <p:spPr>
            <a:xfrm>
              <a:off x="0" y="0"/>
              <a:ext cx="3500412" cy="419676"/>
            </a:xfrm>
            <a:prstGeom prst="rect">
              <a:avLst/>
            </a:prstGeom>
          </p:spPr>
          <p:txBody>
            <a:bodyPr lIns="33867" tIns="33867" rIns="33867" bIns="33867" rtlCol="0" anchor="ctr"/>
            <a:lstStyle/>
            <a:p>
              <a:pPr algn="ctr">
                <a:lnSpc>
                  <a:spcPts val="1499"/>
                </a:lnSpc>
              </a:pPr>
              <a:endParaRPr/>
            </a:p>
          </p:txBody>
        </p:sp>
      </p:grpSp>
      <p:pic>
        <p:nvPicPr>
          <p:cNvPr id="23" name="Picture 22">
            <a:extLst>
              <a:ext uri="{FF2B5EF4-FFF2-40B4-BE49-F238E27FC236}">
                <a16:creationId xmlns:a16="http://schemas.microsoft.com/office/drawing/2014/main" id="{583E5FBF-CF50-0B4B-D84C-C387169D5E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982121" y="1401957"/>
            <a:ext cx="2193904" cy="2742380"/>
          </a:xfrm>
          <a:prstGeom prst="rect">
            <a:avLst/>
          </a:prstGeom>
        </p:spPr>
      </p:pic>
      <p:pic>
        <p:nvPicPr>
          <p:cNvPr id="27" name="Picture 26" descr="A person in a suit and tie&#10;&#10;AI-generated content may be incorrect.">
            <a:extLst>
              <a:ext uri="{FF2B5EF4-FFF2-40B4-BE49-F238E27FC236}">
                <a16:creationId xmlns:a16="http://schemas.microsoft.com/office/drawing/2014/main" id="{FCEC2DF7-56BF-0E84-A25A-CF3A8AE642B1}"/>
              </a:ext>
            </a:extLst>
          </p:cNvPr>
          <p:cNvPicPr>
            <a:picLocks noChangeAspect="1"/>
          </p:cNvPicPr>
          <p:nvPr/>
        </p:nvPicPr>
        <p:blipFill>
          <a:blip r:embed="rId8"/>
          <a:stretch>
            <a:fillRect/>
          </a:stretch>
        </p:blipFill>
        <p:spPr>
          <a:xfrm>
            <a:off x="3755913" y="1384536"/>
            <a:ext cx="2193905" cy="2742381"/>
          </a:xfrm>
          <a:prstGeom prst="rect">
            <a:avLst/>
          </a:prstGeom>
        </p:spPr>
      </p:pic>
      <p:pic>
        <p:nvPicPr>
          <p:cNvPr id="6" name="Picture 5">
            <a:extLst>
              <a:ext uri="{FF2B5EF4-FFF2-40B4-BE49-F238E27FC236}">
                <a16:creationId xmlns:a16="http://schemas.microsoft.com/office/drawing/2014/main" id="{87194985-0DFC-006B-29F9-408BAE9EE09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69017" y="1414301"/>
            <a:ext cx="2193904" cy="27423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687391" y="963616"/>
            <a:ext cx="11207753" cy="5721353"/>
          </a:xfrm>
          <a:custGeom>
            <a:avLst/>
            <a:gdLst/>
            <a:ahLst/>
            <a:cxnLst/>
            <a:rect l="l" t="t" r="r" b="b"/>
            <a:pathLst>
              <a:path w="11207753" h="5721353">
                <a:moveTo>
                  <a:pt x="0" y="0"/>
                </a:moveTo>
                <a:lnTo>
                  <a:pt x="11207753" y="0"/>
                </a:lnTo>
                <a:lnTo>
                  <a:pt x="11207753" y="5721353"/>
                </a:lnTo>
                <a:lnTo>
                  <a:pt x="0" y="57213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322594" y="1175156"/>
            <a:ext cx="1465307" cy="713743"/>
          </a:xfrm>
          <a:prstGeom prst="rect">
            <a:avLst/>
          </a:prstGeom>
        </p:spPr>
        <p:txBody>
          <a:bodyPr lIns="0" tIns="0" rIns="0" bIns="0" rtlCol="0" anchor="t">
            <a:spAutoFit/>
          </a:bodyPr>
          <a:lstStyle/>
          <a:p>
            <a:pPr algn="ctr">
              <a:lnSpc>
                <a:spcPts val="2707"/>
              </a:lnSpc>
            </a:pPr>
            <a:r>
              <a:rPr lang="en-US" sz="2377" spc="11">
                <a:solidFill>
                  <a:srgbClr val="FFFFFF"/>
                </a:solidFill>
                <a:latin typeface="Bebas Neue"/>
                <a:ea typeface="Bebas Neue"/>
                <a:cs typeface="Bebas Neue"/>
                <a:sym typeface="Bebas Neue"/>
              </a:rPr>
              <a:t>Governance Committees</a:t>
            </a:r>
          </a:p>
        </p:txBody>
      </p:sp>
      <p:sp>
        <p:nvSpPr>
          <p:cNvPr id="4" name="TextBox 4"/>
          <p:cNvSpPr txBox="1"/>
          <p:nvPr/>
        </p:nvSpPr>
        <p:spPr>
          <a:xfrm>
            <a:off x="863872" y="2149773"/>
            <a:ext cx="2501377" cy="4069651"/>
          </a:xfrm>
          <a:prstGeom prst="rect">
            <a:avLst/>
          </a:prstGeom>
        </p:spPr>
        <p:txBody>
          <a:bodyPr lIns="0" tIns="0" rIns="0" bIns="0" rtlCol="0" anchor="t">
            <a:spAutoFit/>
          </a:bodyPr>
          <a:lstStyle/>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Executive Committee</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TFI Board of Directors</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FERT Board of Directors</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Nominating Committee</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Finance, Investment, &amp; </a:t>
            </a:r>
            <a:r>
              <a:rPr lang="en-US" sz="1777" spc="1" err="1">
                <a:solidFill>
                  <a:srgbClr val="000000"/>
                </a:solidFill>
                <a:latin typeface="Montserrat"/>
                <a:ea typeface="Montserrat"/>
                <a:cs typeface="Montserrat"/>
                <a:sym typeface="Montserrat"/>
              </a:rPr>
              <a:t>AuditCommittee</a:t>
            </a:r>
            <a:endParaRPr lang="en-US" sz="1777" spc="1">
              <a:solidFill>
                <a:srgbClr val="000000"/>
              </a:solidFill>
              <a:latin typeface="Montserrat"/>
              <a:ea typeface="Montserrat"/>
              <a:cs typeface="Montserrat"/>
              <a:sym typeface="Montserrat"/>
            </a:endParaRP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Compensation </a:t>
            </a:r>
            <a:r>
              <a:rPr lang="en-US" sz="1777" spc="1" err="1">
                <a:solidFill>
                  <a:srgbClr val="000000"/>
                </a:solidFill>
                <a:latin typeface="Montserrat"/>
                <a:ea typeface="Montserrat"/>
                <a:cs typeface="Montserrat"/>
                <a:sym typeface="Montserrat"/>
              </a:rPr>
              <a:t>committe</a:t>
            </a:r>
            <a:endParaRPr lang="en-US" sz="1777" spc="1">
              <a:solidFill>
                <a:srgbClr val="000000"/>
              </a:solidFill>
              <a:latin typeface="Montserrat"/>
              <a:ea typeface="Montserrat"/>
              <a:cs typeface="Montserrat"/>
              <a:sym typeface="Montserrat"/>
            </a:endParaRPr>
          </a:p>
        </p:txBody>
      </p:sp>
      <p:sp>
        <p:nvSpPr>
          <p:cNvPr id="5" name="TextBox 5"/>
          <p:cNvSpPr txBox="1"/>
          <p:nvPr/>
        </p:nvSpPr>
        <p:spPr>
          <a:xfrm>
            <a:off x="3846228" y="1042423"/>
            <a:ext cx="2141782" cy="655801"/>
          </a:xfrm>
          <a:prstGeom prst="rect">
            <a:avLst/>
          </a:prstGeom>
        </p:spPr>
        <p:txBody>
          <a:bodyPr lIns="0" tIns="0" rIns="0" bIns="0" rtlCol="0" anchor="t">
            <a:spAutoFit/>
          </a:bodyPr>
          <a:lstStyle/>
          <a:p>
            <a:pPr algn="ctr">
              <a:lnSpc>
                <a:spcPts val="5789"/>
              </a:lnSpc>
            </a:pPr>
            <a:r>
              <a:rPr lang="en-US" sz="2377" spc="7">
                <a:solidFill>
                  <a:srgbClr val="FFFFFF"/>
                </a:solidFill>
                <a:latin typeface="Bebas Neue"/>
                <a:ea typeface="Bebas Neue"/>
                <a:cs typeface="Bebas Neue"/>
                <a:sym typeface="Bebas Neue"/>
              </a:rPr>
              <a:t>Policy Committees</a:t>
            </a:r>
          </a:p>
        </p:txBody>
      </p:sp>
      <p:sp>
        <p:nvSpPr>
          <p:cNvPr id="6" name="TextBox 6"/>
          <p:cNvSpPr txBox="1"/>
          <p:nvPr/>
        </p:nvSpPr>
        <p:spPr>
          <a:xfrm>
            <a:off x="7045285" y="1172704"/>
            <a:ext cx="1399229" cy="713743"/>
          </a:xfrm>
          <a:prstGeom prst="rect">
            <a:avLst/>
          </a:prstGeom>
        </p:spPr>
        <p:txBody>
          <a:bodyPr lIns="0" tIns="0" rIns="0" bIns="0" rtlCol="0" anchor="t">
            <a:spAutoFit/>
          </a:bodyPr>
          <a:lstStyle/>
          <a:p>
            <a:pPr algn="ctr">
              <a:lnSpc>
                <a:spcPts val="2707"/>
              </a:lnSpc>
            </a:pPr>
            <a:r>
              <a:rPr lang="en-US" sz="2377">
                <a:solidFill>
                  <a:srgbClr val="FFFFFF"/>
                </a:solidFill>
                <a:latin typeface="Bebas Neue"/>
                <a:ea typeface="Bebas Neue"/>
                <a:cs typeface="Bebas Neue"/>
                <a:sym typeface="Bebas Neue"/>
              </a:rPr>
              <a:t>Program Committees </a:t>
            </a:r>
          </a:p>
        </p:txBody>
      </p:sp>
      <p:sp>
        <p:nvSpPr>
          <p:cNvPr id="7" name="TextBox 7"/>
          <p:cNvSpPr txBox="1"/>
          <p:nvPr/>
        </p:nvSpPr>
        <p:spPr>
          <a:xfrm>
            <a:off x="9745780" y="1060076"/>
            <a:ext cx="1760420" cy="655801"/>
          </a:xfrm>
          <a:prstGeom prst="rect">
            <a:avLst/>
          </a:prstGeom>
        </p:spPr>
        <p:txBody>
          <a:bodyPr lIns="0" tIns="0" rIns="0" bIns="0" rtlCol="0" anchor="t">
            <a:spAutoFit/>
          </a:bodyPr>
          <a:lstStyle/>
          <a:p>
            <a:pPr algn="ctr">
              <a:lnSpc>
                <a:spcPts val="5789"/>
              </a:lnSpc>
            </a:pPr>
            <a:r>
              <a:rPr lang="en-US" sz="2377" spc="7">
                <a:solidFill>
                  <a:srgbClr val="FFFFFF"/>
                </a:solidFill>
                <a:latin typeface="Bebas Neue"/>
                <a:ea typeface="Bebas Neue"/>
                <a:cs typeface="Bebas Neue"/>
                <a:sym typeface="Bebas Neue"/>
              </a:rPr>
              <a:t>Sector Councils</a:t>
            </a:r>
          </a:p>
        </p:txBody>
      </p:sp>
      <p:sp>
        <p:nvSpPr>
          <p:cNvPr id="8" name="TextBox 8"/>
          <p:cNvSpPr txBox="1"/>
          <p:nvPr/>
        </p:nvSpPr>
        <p:spPr>
          <a:xfrm>
            <a:off x="1981905" y="243005"/>
            <a:ext cx="8228190" cy="629729"/>
          </a:xfrm>
          <a:prstGeom prst="rect">
            <a:avLst/>
          </a:prstGeom>
        </p:spPr>
        <p:txBody>
          <a:bodyPr lIns="0" tIns="0" rIns="0" bIns="0" rtlCol="0" anchor="t">
            <a:spAutoFit/>
          </a:bodyPr>
          <a:lstStyle/>
          <a:p>
            <a:pPr algn="ctr">
              <a:lnSpc>
                <a:spcPts val="5190"/>
              </a:lnSpc>
            </a:pPr>
            <a:r>
              <a:rPr lang="en-US" sz="3707" b="1">
                <a:solidFill>
                  <a:srgbClr val="000000"/>
                </a:solidFill>
                <a:latin typeface="Montserrat Bold"/>
                <a:ea typeface="Montserrat Bold"/>
                <a:cs typeface="Montserrat Bold"/>
                <a:sym typeface="Montserrat Bold"/>
              </a:rPr>
              <a:t>Committees &amp; Councils</a:t>
            </a:r>
          </a:p>
        </p:txBody>
      </p:sp>
      <p:sp>
        <p:nvSpPr>
          <p:cNvPr id="9" name="TextBox 9"/>
          <p:cNvSpPr txBox="1"/>
          <p:nvPr/>
        </p:nvSpPr>
        <p:spPr>
          <a:xfrm>
            <a:off x="3666431" y="2165699"/>
            <a:ext cx="2501377" cy="2498026"/>
          </a:xfrm>
          <a:prstGeom prst="rect">
            <a:avLst/>
          </a:prstGeom>
        </p:spPr>
        <p:txBody>
          <a:bodyPr lIns="0" tIns="0" rIns="0" bIns="0" rtlCol="0" anchor="t">
            <a:spAutoFit/>
          </a:bodyPr>
          <a:lstStyle/>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Environment, Health, Safety &amp; Security (EHS&amp;S)</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Product Quality and Technology</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Transportation</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Government Affairs</a:t>
            </a:r>
          </a:p>
        </p:txBody>
      </p:sp>
      <p:sp>
        <p:nvSpPr>
          <p:cNvPr id="10" name="TextBox 10"/>
          <p:cNvSpPr txBox="1"/>
          <p:nvPr/>
        </p:nvSpPr>
        <p:spPr>
          <a:xfrm>
            <a:off x="6494211" y="2149773"/>
            <a:ext cx="2501377" cy="3441001"/>
          </a:xfrm>
          <a:prstGeom prst="rect">
            <a:avLst/>
          </a:prstGeom>
        </p:spPr>
        <p:txBody>
          <a:bodyPr lIns="0" tIns="0" rIns="0" bIns="0" rtlCol="0" anchor="t">
            <a:spAutoFit/>
          </a:bodyPr>
          <a:lstStyle/>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Communications</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Economics</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Sustainability</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Legal</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HR/FP&amp;A</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Education </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Adv is or y</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Research</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Leadership </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Training</a:t>
            </a:r>
          </a:p>
          <a:p>
            <a:pPr algn="l">
              <a:lnSpc>
                <a:spcPts val="2488"/>
              </a:lnSpc>
            </a:pPr>
            <a:endParaRPr lang="en-US" sz="1777" spc="1">
              <a:solidFill>
                <a:srgbClr val="000000"/>
              </a:solidFill>
              <a:latin typeface="Montserrat"/>
              <a:ea typeface="Montserrat"/>
              <a:cs typeface="Montserrat"/>
              <a:sym typeface="Montserrat"/>
            </a:endParaRPr>
          </a:p>
        </p:txBody>
      </p:sp>
      <p:sp>
        <p:nvSpPr>
          <p:cNvPr id="11" name="TextBox 11"/>
          <p:cNvSpPr txBox="1"/>
          <p:nvPr/>
        </p:nvSpPr>
        <p:spPr>
          <a:xfrm>
            <a:off x="9348140" y="2165699"/>
            <a:ext cx="2501377" cy="2498026"/>
          </a:xfrm>
          <a:prstGeom prst="rect">
            <a:avLst/>
          </a:prstGeom>
        </p:spPr>
        <p:txBody>
          <a:bodyPr lIns="0" tIns="0" rIns="0" bIns="0" rtlCol="0" anchor="t">
            <a:spAutoFit/>
          </a:bodyPr>
          <a:lstStyle/>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Biostimulant</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Micronutrients</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Slow &amp; Controlled </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Release (EEFs)</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Retail</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Transportation </a:t>
            </a:r>
          </a:p>
          <a:p>
            <a:pPr marL="383764" lvl="1" indent="-191882" algn="l">
              <a:lnSpc>
                <a:spcPts val="2488"/>
              </a:lnSpc>
              <a:buFont typeface="Arial"/>
              <a:buChar char="•"/>
            </a:pPr>
            <a:r>
              <a:rPr lang="en-US" sz="1777" spc="1">
                <a:solidFill>
                  <a:srgbClr val="000000"/>
                </a:solidFill>
                <a:latin typeface="Montserrat"/>
                <a:ea typeface="Montserrat"/>
                <a:cs typeface="Montserrat"/>
                <a:sym typeface="Montserrat"/>
              </a:rPr>
              <a:t>Associates</a:t>
            </a:r>
          </a:p>
          <a:p>
            <a:pPr algn="l">
              <a:lnSpc>
                <a:spcPts val="2488"/>
              </a:lnSpc>
            </a:pPr>
            <a:endParaRPr lang="en-US" sz="1777" spc="1">
              <a:solidFill>
                <a:srgbClr val="000000"/>
              </a:solidFill>
              <a:latin typeface="Montserrat"/>
              <a:ea typeface="Montserrat"/>
              <a:cs typeface="Montserrat"/>
              <a:sym typeface="Montserrat"/>
            </a:endParaRPr>
          </a:p>
        </p:txBody>
      </p:sp>
      <p:sp>
        <p:nvSpPr>
          <p:cNvPr id="12" name="Freeform 12"/>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135702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72330"/>
            <a:ext cx="6233237" cy="7071421"/>
            <a:chOff x="0" y="-28575"/>
            <a:chExt cx="2462513" cy="2793648"/>
          </a:xfrm>
        </p:grpSpPr>
        <p:sp>
          <p:nvSpPr>
            <p:cNvPr id="3" name="Freeform 3"/>
            <p:cNvSpPr/>
            <p:nvPr/>
          </p:nvSpPr>
          <p:spPr>
            <a:xfrm>
              <a:off x="0" y="0"/>
              <a:ext cx="2462513" cy="2765073"/>
            </a:xfrm>
            <a:custGeom>
              <a:avLst/>
              <a:gdLst/>
              <a:ahLst/>
              <a:cxnLst/>
              <a:rect l="l" t="t" r="r" b="b"/>
              <a:pathLst>
                <a:path w="2462513" h="2765073">
                  <a:moveTo>
                    <a:pt x="0" y="0"/>
                  </a:moveTo>
                  <a:lnTo>
                    <a:pt x="2462513" y="0"/>
                  </a:lnTo>
                  <a:lnTo>
                    <a:pt x="2462513" y="2765073"/>
                  </a:lnTo>
                  <a:lnTo>
                    <a:pt x="0" y="2765073"/>
                  </a:lnTo>
                  <a:close/>
                </a:path>
              </a:pathLst>
            </a:custGeom>
            <a:solidFill>
              <a:srgbClr val="E5E6E7"/>
            </a:solidFill>
          </p:spPr>
          <p:txBody>
            <a:bodyPr/>
            <a:lstStyle/>
            <a:p>
              <a:endParaRPr lang="en-US"/>
            </a:p>
          </p:txBody>
        </p:sp>
        <p:sp>
          <p:nvSpPr>
            <p:cNvPr id="4" name="TextBox 4"/>
            <p:cNvSpPr txBox="1"/>
            <p:nvPr/>
          </p:nvSpPr>
          <p:spPr>
            <a:xfrm>
              <a:off x="0" y="-28575"/>
              <a:ext cx="2462513" cy="2793648"/>
            </a:xfrm>
            <a:prstGeom prst="rect">
              <a:avLst/>
            </a:prstGeom>
          </p:spPr>
          <p:txBody>
            <a:bodyPr lIns="50800" tIns="50800" rIns="50800" bIns="50800" rtlCol="0" anchor="ctr"/>
            <a:lstStyle/>
            <a:p>
              <a:pPr algn="ctr">
                <a:lnSpc>
                  <a:spcPts val="1998"/>
                </a:lnSpc>
              </a:pPr>
              <a:endParaRPr/>
            </a:p>
          </p:txBody>
        </p:sp>
      </p:grpSp>
      <p:sp>
        <p:nvSpPr>
          <p:cNvPr id="5" name="Freeform 5"/>
          <p:cNvSpPr/>
          <p:nvPr/>
        </p:nvSpPr>
        <p:spPr>
          <a:xfrm>
            <a:off x="596748" y="330504"/>
            <a:ext cx="3293709" cy="1335147"/>
          </a:xfrm>
          <a:custGeom>
            <a:avLst/>
            <a:gdLst/>
            <a:ahLst/>
            <a:cxnLst/>
            <a:rect l="l" t="t" r="r" b="b"/>
            <a:pathLst>
              <a:path w="3293709" h="1335147">
                <a:moveTo>
                  <a:pt x="0" y="0"/>
                </a:moveTo>
                <a:lnTo>
                  <a:pt x="3293709" y="0"/>
                </a:lnTo>
                <a:lnTo>
                  <a:pt x="3293709" y="1335147"/>
                </a:lnTo>
                <a:lnTo>
                  <a:pt x="0" y="1335147"/>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7377698" y="4082402"/>
            <a:ext cx="1476697" cy="1076193"/>
            <a:chOff x="13970" y="-1270"/>
            <a:chExt cx="2903220" cy="2115820"/>
          </a:xfrm>
        </p:grpSpPr>
        <p:sp>
          <p:nvSpPr>
            <p:cNvPr id="7" name="Freeform 7"/>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3"/>
              <a:stretch>
                <a:fillRect l="-7819" r="-17025"/>
              </a:stretch>
            </a:blipFill>
          </p:spPr>
          <p:txBody>
            <a:bodyPr/>
            <a:lstStyle/>
            <a:p>
              <a:endParaRPr lang="en-US"/>
            </a:p>
          </p:txBody>
        </p:sp>
      </p:grpSp>
      <p:grpSp>
        <p:nvGrpSpPr>
          <p:cNvPr id="8" name="Group 8"/>
          <p:cNvGrpSpPr/>
          <p:nvPr/>
        </p:nvGrpSpPr>
        <p:grpSpPr>
          <a:xfrm>
            <a:off x="9682287" y="3949576"/>
            <a:ext cx="1842750" cy="1342967"/>
            <a:chOff x="13970" y="-1270"/>
            <a:chExt cx="2903220" cy="2115820"/>
          </a:xfrm>
        </p:grpSpPr>
        <p:sp>
          <p:nvSpPr>
            <p:cNvPr id="9" name="Freeform 9"/>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4"/>
              <a:stretch>
                <a:fillRect l="-4650" r="-4650"/>
              </a:stretch>
            </a:blipFill>
          </p:spPr>
          <p:txBody>
            <a:bodyPr/>
            <a:lstStyle/>
            <a:p>
              <a:endParaRPr lang="en-US"/>
            </a:p>
          </p:txBody>
        </p:sp>
      </p:grpSp>
      <p:grpSp>
        <p:nvGrpSpPr>
          <p:cNvPr id="10" name="Group 10"/>
          <p:cNvGrpSpPr/>
          <p:nvPr/>
        </p:nvGrpSpPr>
        <p:grpSpPr>
          <a:xfrm>
            <a:off x="9638016" y="5285249"/>
            <a:ext cx="1932272" cy="1408208"/>
            <a:chOff x="13970" y="-1270"/>
            <a:chExt cx="2903220" cy="2115820"/>
          </a:xfrm>
        </p:grpSpPr>
        <p:sp>
          <p:nvSpPr>
            <p:cNvPr id="11" name="Freeform 11"/>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a:stretch>
                <a:fillRect l="-15492" r="-15492"/>
              </a:stretch>
            </a:blipFill>
          </p:spPr>
          <p:txBody>
            <a:bodyPr/>
            <a:lstStyle/>
            <a:p>
              <a:endParaRPr lang="en-US"/>
            </a:p>
          </p:txBody>
        </p:sp>
      </p:grpSp>
      <p:grpSp>
        <p:nvGrpSpPr>
          <p:cNvPr id="12" name="Group 12"/>
          <p:cNvGrpSpPr/>
          <p:nvPr/>
        </p:nvGrpSpPr>
        <p:grpSpPr>
          <a:xfrm>
            <a:off x="7118965" y="5668844"/>
            <a:ext cx="2166545" cy="1194894"/>
            <a:chOff x="18488" y="-1270"/>
            <a:chExt cx="3836339" cy="2115820"/>
          </a:xfrm>
        </p:grpSpPr>
        <p:sp>
          <p:nvSpPr>
            <p:cNvPr id="13" name="Freeform 13"/>
            <p:cNvSpPr/>
            <p:nvPr/>
          </p:nvSpPr>
          <p:spPr>
            <a:xfrm>
              <a:off x="18488" y="-1270"/>
              <a:ext cx="3836339" cy="2115820"/>
            </a:xfrm>
            <a:custGeom>
              <a:avLst/>
              <a:gdLst/>
              <a:ahLst/>
              <a:cxnLst/>
              <a:rect l="l" t="t" r="r" b="b"/>
              <a:pathLst>
                <a:path w="3836339" h="2115820">
                  <a:moveTo>
                    <a:pt x="3813517" y="800100"/>
                  </a:moveTo>
                  <a:cubicBezTo>
                    <a:pt x="3811836" y="624840"/>
                    <a:pt x="3798391" y="412750"/>
                    <a:pt x="3798391" y="222250"/>
                  </a:cubicBezTo>
                  <a:cubicBezTo>
                    <a:pt x="3798391" y="170180"/>
                    <a:pt x="3796710" y="66040"/>
                    <a:pt x="3788306" y="13970"/>
                  </a:cubicBezTo>
                  <a:cubicBezTo>
                    <a:pt x="3586622" y="13970"/>
                    <a:pt x="3369811" y="1270"/>
                    <a:pt x="3166446" y="1270"/>
                  </a:cubicBezTo>
                  <a:cubicBezTo>
                    <a:pt x="2109283" y="3810"/>
                    <a:pt x="1062205" y="0"/>
                    <a:pt x="6723" y="1270"/>
                  </a:cubicBezTo>
                  <a:cubicBezTo>
                    <a:pt x="6723" y="171450"/>
                    <a:pt x="0" y="360680"/>
                    <a:pt x="1680" y="530860"/>
                  </a:cubicBezTo>
                  <a:cubicBezTo>
                    <a:pt x="5042" y="848360"/>
                    <a:pt x="10084" y="1167130"/>
                    <a:pt x="10084" y="1484630"/>
                  </a:cubicBezTo>
                  <a:cubicBezTo>
                    <a:pt x="10084" y="1638300"/>
                    <a:pt x="8403" y="1790700"/>
                    <a:pt x="18487" y="1944370"/>
                  </a:cubicBezTo>
                  <a:cubicBezTo>
                    <a:pt x="21849" y="1993900"/>
                    <a:pt x="25210" y="2042160"/>
                    <a:pt x="31933" y="2091690"/>
                  </a:cubicBezTo>
                  <a:cubicBezTo>
                    <a:pt x="253786" y="2094230"/>
                    <a:pt x="473958" y="2098040"/>
                    <a:pt x="695811" y="2103120"/>
                  </a:cubicBezTo>
                  <a:cubicBezTo>
                    <a:pt x="1285738" y="2115820"/>
                    <a:pt x="1858858" y="2095500"/>
                    <a:pt x="2467273" y="2104390"/>
                  </a:cubicBezTo>
                  <a:cubicBezTo>
                    <a:pt x="2926105" y="2110740"/>
                    <a:pt x="3376534" y="2091690"/>
                    <a:pt x="3831259" y="2091690"/>
                  </a:cubicBezTo>
                  <a:cubicBezTo>
                    <a:pt x="3831259" y="2075180"/>
                    <a:pt x="3832529" y="1978660"/>
                    <a:pt x="3833799" y="1962150"/>
                  </a:cubicBezTo>
                  <a:cubicBezTo>
                    <a:pt x="3836339" y="1863090"/>
                    <a:pt x="3822369" y="1677670"/>
                    <a:pt x="3823639" y="1578610"/>
                  </a:cubicBezTo>
                  <a:cubicBezTo>
                    <a:pt x="3829989" y="1170940"/>
                    <a:pt x="3816878" y="1151890"/>
                    <a:pt x="3813517" y="800100"/>
                  </a:cubicBezTo>
                  <a:close/>
                </a:path>
              </a:pathLst>
            </a:custGeom>
            <a:blipFill>
              <a:blip r:embed="rId6"/>
              <a:stretch>
                <a:fillRect l="-2816" t="-239" r="391" b="-4463"/>
              </a:stretch>
            </a:blipFill>
          </p:spPr>
          <p:txBody>
            <a:bodyPr/>
            <a:lstStyle/>
            <a:p>
              <a:endParaRPr lang="en-US"/>
            </a:p>
          </p:txBody>
        </p:sp>
      </p:grpSp>
      <p:grpSp>
        <p:nvGrpSpPr>
          <p:cNvPr id="14" name="Group 14"/>
          <p:cNvGrpSpPr/>
          <p:nvPr/>
        </p:nvGrpSpPr>
        <p:grpSpPr>
          <a:xfrm>
            <a:off x="9681616" y="2587472"/>
            <a:ext cx="1702314" cy="1119542"/>
            <a:chOff x="15490" y="-1270"/>
            <a:chExt cx="3217199" cy="2115820"/>
          </a:xfrm>
        </p:grpSpPr>
        <p:sp>
          <p:nvSpPr>
            <p:cNvPr id="15" name="Freeform 15"/>
            <p:cNvSpPr/>
            <p:nvPr/>
          </p:nvSpPr>
          <p:spPr>
            <a:xfrm>
              <a:off x="15490" y="-1270"/>
              <a:ext cx="3217199" cy="2115820"/>
            </a:xfrm>
            <a:custGeom>
              <a:avLst/>
              <a:gdLst/>
              <a:ahLst/>
              <a:cxnLst/>
              <a:rect l="l" t="t" r="r" b="b"/>
              <a:pathLst>
                <a:path w="3217199" h="2115820">
                  <a:moveTo>
                    <a:pt x="3195195" y="800100"/>
                  </a:moveTo>
                  <a:cubicBezTo>
                    <a:pt x="3193786" y="624840"/>
                    <a:pt x="3182521" y="412750"/>
                    <a:pt x="3182521" y="222250"/>
                  </a:cubicBezTo>
                  <a:cubicBezTo>
                    <a:pt x="3182521" y="170180"/>
                    <a:pt x="3181113" y="66040"/>
                    <a:pt x="3174072" y="13970"/>
                  </a:cubicBezTo>
                  <a:cubicBezTo>
                    <a:pt x="3005088" y="13970"/>
                    <a:pt x="2823431" y="1270"/>
                    <a:pt x="2653040" y="1270"/>
                  </a:cubicBezTo>
                  <a:cubicBezTo>
                    <a:pt x="1767285" y="3810"/>
                    <a:pt x="889979" y="0"/>
                    <a:pt x="5633" y="1270"/>
                  </a:cubicBezTo>
                  <a:cubicBezTo>
                    <a:pt x="5633" y="171450"/>
                    <a:pt x="0" y="360680"/>
                    <a:pt x="1408" y="530860"/>
                  </a:cubicBezTo>
                  <a:cubicBezTo>
                    <a:pt x="4225" y="848360"/>
                    <a:pt x="8449" y="1167130"/>
                    <a:pt x="8449" y="1484630"/>
                  </a:cubicBezTo>
                  <a:cubicBezTo>
                    <a:pt x="8449" y="1638300"/>
                    <a:pt x="7041" y="1790700"/>
                    <a:pt x="15490" y="1944370"/>
                  </a:cubicBezTo>
                  <a:cubicBezTo>
                    <a:pt x="18307" y="1993900"/>
                    <a:pt x="21123" y="2042160"/>
                    <a:pt x="26756" y="2091690"/>
                  </a:cubicBezTo>
                  <a:cubicBezTo>
                    <a:pt x="212638" y="2094230"/>
                    <a:pt x="397111" y="2098040"/>
                    <a:pt x="582993" y="2103120"/>
                  </a:cubicBezTo>
                  <a:cubicBezTo>
                    <a:pt x="1077269" y="2115820"/>
                    <a:pt x="1557464" y="2095500"/>
                    <a:pt x="2067231" y="2104390"/>
                  </a:cubicBezTo>
                  <a:cubicBezTo>
                    <a:pt x="2451668" y="2110740"/>
                    <a:pt x="2829064" y="2091690"/>
                    <a:pt x="3212119" y="2091690"/>
                  </a:cubicBezTo>
                  <a:cubicBezTo>
                    <a:pt x="3212119" y="2075180"/>
                    <a:pt x="3213389" y="1978660"/>
                    <a:pt x="3214659" y="1962150"/>
                  </a:cubicBezTo>
                  <a:cubicBezTo>
                    <a:pt x="3217199" y="1863090"/>
                    <a:pt x="3203229" y="1677670"/>
                    <a:pt x="3204499" y="1578610"/>
                  </a:cubicBezTo>
                  <a:cubicBezTo>
                    <a:pt x="3210849" y="1170940"/>
                    <a:pt x="3198011" y="1151890"/>
                    <a:pt x="3195195" y="800100"/>
                  </a:cubicBezTo>
                  <a:close/>
                </a:path>
              </a:pathLst>
            </a:custGeom>
            <a:blipFill>
              <a:blip r:embed="rId7"/>
              <a:stretch>
                <a:fillRect l="-18863" r="-18762" b="-25"/>
              </a:stretch>
            </a:blipFill>
          </p:spPr>
          <p:txBody>
            <a:bodyPr/>
            <a:lstStyle/>
            <a:p>
              <a:endParaRPr lang="en-US"/>
            </a:p>
          </p:txBody>
        </p:sp>
      </p:grpSp>
      <p:grpSp>
        <p:nvGrpSpPr>
          <p:cNvPr id="16" name="Group 16"/>
          <p:cNvGrpSpPr/>
          <p:nvPr/>
        </p:nvGrpSpPr>
        <p:grpSpPr>
          <a:xfrm>
            <a:off x="7251564" y="2695173"/>
            <a:ext cx="1728739" cy="903231"/>
            <a:chOff x="19520" y="-1270"/>
            <a:chExt cx="4049570" cy="2115820"/>
          </a:xfrm>
        </p:grpSpPr>
        <p:sp>
          <p:nvSpPr>
            <p:cNvPr id="17" name="Freeform 17"/>
            <p:cNvSpPr/>
            <p:nvPr/>
          </p:nvSpPr>
          <p:spPr>
            <a:xfrm>
              <a:off x="19520" y="-1270"/>
              <a:ext cx="4049570" cy="2115820"/>
            </a:xfrm>
            <a:custGeom>
              <a:avLst/>
              <a:gdLst/>
              <a:ahLst/>
              <a:cxnLst/>
              <a:rect l="l" t="t" r="r" b="b"/>
              <a:pathLst>
                <a:path w="4049570" h="2115820">
                  <a:moveTo>
                    <a:pt x="4026467" y="800100"/>
                  </a:moveTo>
                  <a:cubicBezTo>
                    <a:pt x="4024692" y="624840"/>
                    <a:pt x="4010496" y="412750"/>
                    <a:pt x="4010496" y="222250"/>
                  </a:cubicBezTo>
                  <a:cubicBezTo>
                    <a:pt x="4010496" y="170180"/>
                    <a:pt x="4008721" y="66040"/>
                    <a:pt x="3999848" y="13970"/>
                  </a:cubicBezTo>
                  <a:cubicBezTo>
                    <a:pt x="3786902" y="13970"/>
                    <a:pt x="3557984" y="1270"/>
                    <a:pt x="3343263" y="1270"/>
                  </a:cubicBezTo>
                  <a:cubicBezTo>
                    <a:pt x="2227067" y="3810"/>
                    <a:pt x="1121519" y="0"/>
                    <a:pt x="7098" y="1270"/>
                  </a:cubicBezTo>
                  <a:cubicBezTo>
                    <a:pt x="7098" y="171450"/>
                    <a:pt x="0" y="360680"/>
                    <a:pt x="1775" y="530860"/>
                  </a:cubicBezTo>
                  <a:cubicBezTo>
                    <a:pt x="5324" y="848360"/>
                    <a:pt x="10647" y="1167130"/>
                    <a:pt x="10647" y="1484630"/>
                  </a:cubicBezTo>
                  <a:cubicBezTo>
                    <a:pt x="10647" y="1638300"/>
                    <a:pt x="8873" y="1790700"/>
                    <a:pt x="19520" y="1944370"/>
                  </a:cubicBezTo>
                  <a:cubicBezTo>
                    <a:pt x="23069" y="1993900"/>
                    <a:pt x="26618" y="2042160"/>
                    <a:pt x="33717" y="2091690"/>
                  </a:cubicBezTo>
                  <a:cubicBezTo>
                    <a:pt x="267958" y="2094230"/>
                    <a:pt x="500425" y="2098040"/>
                    <a:pt x="734666" y="2103120"/>
                  </a:cubicBezTo>
                  <a:cubicBezTo>
                    <a:pt x="1357535" y="2115820"/>
                    <a:pt x="1962658" y="2095500"/>
                    <a:pt x="2605048" y="2104390"/>
                  </a:cubicBezTo>
                  <a:cubicBezTo>
                    <a:pt x="3089501" y="2110740"/>
                    <a:pt x="3565082" y="2091690"/>
                    <a:pt x="4044490" y="2091690"/>
                  </a:cubicBezTo>
                  <a:cubicBezTo>
                    <a:pt x="4044490" y="2075180"/>
                    <a:pt x="4045761" y="1978660"/>
                    <a:pt x="4047030" y="1962150"/>
                  </a:cubicBezTo>
                  <a:cubicBezTo>
                    <a:pt x="4049570" y="1863090"/>
                    <a:pt x="4035600" y="1677670"/>
                    <a:pt x="4036870" y="1578610"/>
                  </a:cubicBezTo>
                  <a:cubicBezTo>
                    <a:pt x="4043220" y="1170940"/>
                    <a:pt x="4030016" y="1151890"/>
                    <a:pt x="4026467" y="800100"/>
                  </a:cubicBezTo>
                  <a:close/>
                </a:path>
              </a:pathLst>
            </a:custGeom>
            <a:blipFill>
              <a:blip r:embed="rId8"/>
              <a:stretch>
                <a:fillRect l="-6684"/>
              </a:stretch>
            </a:blipFill>
          </p:spPr>
          <p:txBody>
            <a:bodyPr/>
            <a:lstStyle/>
            <a:p>
              <a:endParaRPr lang="en-US"/>
            </a:p>
          </p:txBody>
        </p:sp>
      </p:grpSp>
      <p:sp>
        <p:nvSpPr>
          <p:cNvPr id="18" name="Freeform 18"/>
          <p:cNvSpPr/>
          <p:nvPr/>
        </p:nvSpPr>
        <p:spPr>
          <a:xfrm>
            <a:off x="7446622" y="978140"/>
            <a:ext cx="1322699" cy="1150748"/>
          </a:xfrm>
          <a:custGeom>
            <a:avLst/>
            <a:gdLst/>
            <a:ahLst/>
            <a:cxnLst/>
            <a:rect l="l" t="t" r="r" b="b"/>
            <a:pathLst>
              <a:path w="1322699" h="1150748">
                <a:moveTo>
                  <a:pt x="0" y="0"/>
                </a:moveTo>
                <a:lnTo>
                  <a:pt x="1322699" y="0"/>
                </a:lnTo>
                <a:lnTo>
                  <a:pt x="1322699" y="1150748"/>
                </a:lnTo>
                <a:lnTo>
                  <a:pt x="0" y="1150748"/>
                </a:lnTo>
                <a:lnTo>
                  <a:pt x="0" y="0"/>
                </a:lnTo>
                <a:close/>
              </a:path>
            </a:pathLst>
          </a:custGeom>
          <a:blipFill>
            <a:blip r:embed="rId9"/>
            <a:stretch>
              <a:fillRect/>
            </a:stretch>
          </a:blipFill>
        </p:spPr>
        <p:txBody>
          <a:bodyPr/>
          <a:lstStyle/>
          <a:p>
            <a:endParaRPr lang="en-US"/>
          </a:p>
        </p:txBody>
      </p:sp>
      <p:sp>
        <p:nvSpPr>
          <p:cNvPr id="19" name="Freeform 19"/>
          <p:cNvSpPr/>
          <p:nvPr/>
        </p:nvSpPr>
        <p:spPr>
          <a:xfrm>
            <a:off x="9746375" y="1085031"/>
            <a:ext cx="1759825" cy="910709"/>
          </a:xfrm>
          <a:custGeom>
            <a:avLst/>
            <a:gdLst/>
            <a:ahLst/>
            <a:cxnLst/>
            <a:rect l="l" t="t" r="r" b="b"/>
            <a:pathLst>
              <a:path w="1759825" h="910709">
                <a:moveTo>
                  <a:pt x="0" y="0"/>
                </a:moveTo>
                <a:lnTo>
                  <a:pt x="1759825" y="0"/>
                </a:lnTo>
                <a:lnTo>
                  <a:pt x="1759825" y="910710"/>
                </a:lnTo>
                <a:lnTo>
                  <a:pt x="0" y="910710"/>
                </a:lnTo>
                <a:lnTo>
                  <a:pt x="0" y="0"/>
                </a:lnTo>
                <a:close/>
              </a:path>
            </a:pathLst>
          </a:custGeom>
          <a:blipFill>
            <a:blip r:embed="rId10"/>
            <a:stretch>
              <a:fillRect/>
            </a:stretch>
          </a:blipFill>
        </p:spPr>
        <p:txBody>
          <a:bodyPr/>
          <a:lstStyle/>
          <a:p>
            <a:endParaRPr lang="en-US"/>
          </a:p>
        </p:txBody>
      </p:sp>
      <p:sp>
        <p:nvSpPr>
          <p:cNvPr id="20" name="TextBox 20"/>
          <p:cNvSpPr txBox="1"/>
          <p:nvPr/>
        </p:nvSpPr>
        <p:spPr>
          <a:xfrm>
            <a:off x="596748" y="3732531"/>
            <a:ext cx="4871568" cy="2825761"/>
          </a:xfrm>
          <a:prstGeom prst="rect">
            <a:avLst/>
          </a:prstGeom>
        </p:spPr>
        <p:txBody>
          <a:bodyPr lIns="0" tIns="0" rIns="0" bIns="0" rtlCol="0" anchor="t">
            <a:spAutoFit/>
          </a:bodyPr>
          <a:lstStyle/>
          <a:p>
            <a:pPr algn="l">
              <a:lnSpc>
                <a:spcPts val="3211"/>
              </a:lnSpc>
            </a:pPr>
            <a:r>
              <a:rPr lang="en-US" sz="1835">
                <a:solidFill>
                  <a:srgbClr val="000000"/>
                </a:solidFill>
                <a:latin typeface="Montserrat"/>
                <a:ea typeface="Montserrat"/>
                <a:cs typeface="Montserrat"/>
                <a:sym typeface="Montserrat"/>
              </a:rPr>
              <a:t>Companies that achieve certification will be awarded a logo to utilize:</a:t>
            </a:r>
          </a:p>
          <a:p>
            <a:pPr marL="396258" lvl="1" indent="-198129" algn="l">
              <a:lnSpc>
                <a:spcPts val="3211"/>
              </a:lnSpc>
              <a:buFont typeface="Arial"/>
              <a:buChar char="•"/>
            </a:pPr>
            <a:r>
              <a:rPr lang="en-US" sz="1835" b="1">
                <a:solidFill>
                  <a:srgbClr val="000000"/>
                </a:solidFill>
                <a:latin typeface="Montserrat Bold"/>
                <a:ea typeface="Montserrat Bold"/>
                <a:cs typeface="Montserrat Bold"/>
                <a:sym typeface="Montserrat Bold"/>
              </a:rPr>
              <a:t>Helping differentiate them from competitors</a:t>
            </a:r>
          </a:p>
          <a:p>
            <a:pPr marL="396258" lvl="1" indent="-198129" algn="l">
              <a:lnSpc>
                <a:spcPts val="3211"/>
              </a:lnSpc>
              <a:buFont typeface="Arial"/>
              <a:buChar char="•"/>
            </a:pPr>
            <a:r>
              <a:rPr lang="en-US" sz="1835" b="1">
                <a:solidFill>
                  <a:srgbClr val="000000"/>
                </a:solidFill>
                <a:latin typeface="Montserrat Bold"/>
                <a:ea typeface="Montserrat Bold"/>
                <a:cs typeface="Montserrat Bold"/>
                <a:sym typeface="Montserrat Bold"/>
              </a:rPr>
              <a:t>Support ag retailer product evaluations</a:t>
            </a:r>
          </a:p>
          <a:p>
            <a:pPr marL="396258" lvl="1" indent="-198129" algn="l">
              <a:lnSpc>
                <a:spcPts val="3211"/>
              </a:lnSpc>
              <a:buFont typeface="Arial"/>
              <a:buChar char="•"/>
            </a:pPr>
            <a:r>
              <a:rPr lang="en-US" sz="1835" b="1">
                <a:solidFill>
                  <a:srgbClr val="000000"/>
                </a:solidFill>
                <a:latin typeface="Montserrat Bold"/>
                <a:ea typeface="Montserrat Bold"/>
                <a:cs typeface="Montserrat Bold"/>
                <a:sym typeface="Montserrat Bold"/>
              </a:rPr>
              <a:t>Build grower confidence</a:t>
            </a:r>
          </a:p>
        </p:txBody>
      </p:sp>
      <p:sp>
        <p:nvSpPr>
          <p:cNvPr id="21" name="TextBox 21"/>
          <p:cNvSpPr txBox="1"/>
          <p:nvPr/>
        </p:nvSpPr>
        <p:spPr>
          <a:xfrm>
            <a:off x="6979849" y="225729"/>
            <a:ext cx="6697239" cy="504761"/>
          </a:xfrm>
          <a:prstGeom prst="rect">
            <a:avLst/>
          </a:prstGeom>
        </p:spPr>
        <p:txBody>
          <a:bodyPr lIns="0" tIns="0" rIns="0" bIns="0" rtlCol="0" anchor="t">
            <a:spAutoFit/>
          </a:bodyPr>
          <a:lstStyle/>
          <a:p>
            <a:pPr algn="l">
              <a:lnSpc>
                <a:spcPts val="3678"/>
              </a:lnSpc>
            </a:pPr>
            <a:r>
              <a:rPr lang="en-US" sz="2627" i="1">
                <a:solidFill>
                  <a:srgbClr val="000000"/>
                </a:solidFill>
                <a:latin typeface="Calibri (MS) Italics"/>
                <a:ea typeface="Calibri (MS) Italics"/>
                <a:cs typeface="Calibri (MS) Italics"/>
                <a:sym typeface="Calibri (MS) Italics"/>
              </a:rPr>
              <a:t>Companies with Certified Products</a:t>
            </a:r>
          </a:p>
        </p:txBody>
      </p:sp>
      <p:sp>
        <p:nvSpPr>
          <p:cNvPr id="22" name="TextBox 22"/>
          <p:cNvSpPr txBox="1"/>
          <p:nvPr/>
        </p:nvSpPr>
        <p:spPr>
          <a:xfrm>
            <a:off x="596748" y="1890966"/>
            <a:ext cx="5127223" cy="1604681"/>
          </a:xfrm>
          <a:prstGeom prst="rect">
            <a:avLst/>
          </a:prstGeom>
        </p:spPr>
        <p:txBody>
          <a:bodyPr lIns="0" tIns="0" rIns="0" bIns="0" rtlCol="0" anchor="t">
            <a:spAutoFit/>
          </a:bodyPr>
          <a:lstStyle/>
          <a:p>
            <a:pPr algn="l">
              <a:lnSpc>
                <a:spcPts val="3211"/>
              </a:lnSpc>
            </a:pPr>
            <a:r>
              <a:rPr lang="en-US" sz="1835">
                <a:solidFill>
                  <a:srgbClr val="000000"/>
                </a:solidFill>
                <a:latin typeface="Montserrat"/>
                <a:ea typeface="Montserrat"/>
                <a:cs typeface="Montserrat"/>
                <a:sym typeface="Montserrat"/>
              </a:rPr>
              <a:t>The Certified Biostimulant program certifies conformity to efficacy testing, safety, and composition standards as outlined in the U.S. Biostimulant Guidelines. </a:t>
            </a:r>
          </a:p>
        </p:txBody>
      </p:sp>
    </p:spTree>
    <p:extLst>
      <p:ext uri="{BB962C8B-B14F-4D97-AF65-F5344CB8AC3E}">
        <p14:creationId xmlns:p14="http://schemas.microsoft.com/office/powerpoint/2010/main" val="3433985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2775534" y="35804"/>
            <a:ext cx="6717805" cy="6790563"/>
          </a:xfrm>
          <a:custGeom>
            <a:avLst/>
            <a:gdLst/>
            <a:ahLst/>
            <a:cxnLst/>
            <a:rect l="l" t="t" r="r" b="b"/>
            <a:pathLst>
              <a:path w="6717805" h="6790563">
                <a:moveTo>
                  <a:pt x="0" y="0"/>
                </a:moveTo>
                <a:lnTo>
                  <a:pt x="6717806" y="0"/>
                </a:lnTo>
                <a:lnTo>
                  <a:pt x="6717806" y="6790563"/>
                </a:lnTo>
                <a:lnTo>
                  <a:pt x="0" y="6790563"/>
                </a:lnTo>
                <a:lnTo>
                  <a:pt x="0" y="0"/>
                </a:lnTo>
                <a:close/>
              </a:path>
            </a:pathLst>
          </a:custGeom>
          <a:blipFill>
            <a:blip r:embed="rId3"/>
            <a:stretch>
              <a:fillRect l="-9794" t="-1526" r="-8650" b="-15649"/>
            </a:stretch>
          </a:blipFill>
        </p:spPr>
        <p:txBody>
          <a:bodyPr/>
          <a:lstStyle/>
          <a:p>
            <a:endParaRPr lang="en-US"/>
          </a:p>
        </p:txBody>
      </p:sp>
      <p:sp>
        <p:nvSpPr>
          <p:cNvPr id="3" name="TextBox 3"/>
          <p:cNvSpPr txBox="1"/>
          <p:nvPr/>
        </p:nvSpPr>
        <p:spPr>
          <a:xfrm>
            <a:off x="236900" y="1084578"/>
            <a:ext cx="2335984" cy="1651773"/>
          </a:xfrm>
          <a:prstGeom prst="rect">
            <a:avLst/>
          </a:prstGeom>
        </p:spPr>
        <p:txBody>
          <a:bodyPr lIns="0" tIns="0" rIns="0" bIns="0" rtlCol="0" anchor="t">
            <a:spAutoFit/>
          </a:bodyPr>
          <a:lstStyle/>
          <a:p>
            <a:pPr algn="l">
              <a:lnSpc>
                <a:spcPts val="1880"/>
              </a:lnSpc>
            </a:pPr>
            <a:r>
              <a:rPr lang="en-US" sz="1327" spc="107">
                <a:solidFill>
                  <a:srgbClr val="FFFFFF"/>
                </a:solidFill>
                <a:latin typeface="Nunito"/>
                <a:ea typeface="Nunito"/>
                <a:cs typeface="Nunito"/>
                <a:sym typeface="Nunito"/>
              </a:rPr>
              <a:t>Ensure a balanced supply of essential nutrients, considering both naturally </a:t>
            </a:r>
          </a:p>
          <a:p>
            <a:pPr algn="l">
              <a:lnSpc>
                <a:spcPts val="1655"/>
              </a:lnSpc>
            </a:pPr>
            <a:r>
              <a:rPr lang="en-US" sz="1327" spc="108">
                <a:solidFill>
                  <a:srgbClr val="FFFFFF"/>
                </a:solidFill>
                <a:latin typeface="Nunito"/>
                <a:ea typeface="Nunito"/>
                <a:cs typeface="Nunito"/>
                <a:sym typeface="Nunito"/>
              </a:rPr>
              <a:t>available sources and the </a:t>
            </a:r>
          </a:p>
          <a:p>
            <a:pPr algn="l">
              <a:lnSpc>
                <a:spcPts val="1994"/>
              </a:lnSpc>
            </a:pPr>
            <a:r>
              <a:rPr lang="en-US" sz="1327" spc="104">
                <a:solidFill>
                  <a:srgbClr val="FFFFFF"/>
                </a:solidFill>
                <a:latin typeface="Nunito"/>
                <a:ea typeface="Nunito"/>
                <a:cs typeface="Nunito"/>
                <a:sym typeface="Nunito"/>
              </a:rPr>
              <a:t>characteristics of specific products, in plant-</a:t>
            </a:r>
          </a:p>
          <a:p>
            <a:pPr algn="l">
              <a:lnSpc>
                <a:spcPts val="1994"/>
              </a:lnSpc>
            </a:pPr>
            <a:r>
              <a:rPr lang="en-US" sz="1327" spc="104">
                <a:solidFill>
                  <a:srgbClr val="FFFFFF"/>
                </a:solidFill>
                <a:latin typeface="Nunito"/>
                <a:ea typeface="Nunito"/>
                <a:cs typeface="Nunito"/>
                <a:sym typeface="Nunito"/>
              </a:rPr>
              <a:t>available forms. </a:t>
            </a:r>
          </a:p>
        </p:txBody>
      </p:sp>
      <p:sp>
        <p:nvSpPr>
          <p:cNvPr id="4" name="TextBox 4"/>
          <p:cNvSpPr txBox="1"/>
          <p:nvPr/>
        </p:nvSpPr>
        <p:spPr>
          <a:xfrm>
            <a:off x="9649615" y="1188765"/>
            <a:ext cx="2295939" cy="1526403"/>
          </a:xfrm>
          <a:prstGeom prst="rect">
            <a:avLst/>
          </a:prstGeom>
        </p:spPr>
        <p:txBody>
          <a:bodyPr lIns="0" tIns="0" rIns="0" bIns="0" rtlCol="0" anchor="t">
            <a:spAutoFit/>
          </a:bodyPr>
          <a:lstStyle/>
          <a:p>
            <a:pPr algn="r">
              <a:lnSpc>
                <a:spcPts val="1767"/>
              </a:lnSpc>
            </a:pPr>
            <a:r>
              <a:rPr lang="en-US" sz="1437" spc="117">
                <a:solidFill>
                  <a:srgbClr val="FFFFFF"/>
                </a:solidFill>
                <a:latin typeface="Nunito"/>
                <a:ea typeface="Nunito"/>
                <a:cs typeface="Nunito"/>
                <a:sym typeface="Nunito"/>
              </a:rPr>
              <a:t>Assess and make decisions based on the dynamics of crop uptake, soil supply, nutrient loss </a:t>
            </a:r>
          </a:p>
          <a:p>
            <a:pPr algn="r">
              <a:lnSpc>
                <a:spcPts val="1795"/>
              </a:lnSpc>
            </a:pPr>
            <a:r>
              <a:rPr lang="en-US" sz="1437" spc="119">
                <a:solidFill>
                  <a:srgbClr val="FFFFFF"/>
                </a:solidFill>
                <a:latin typeface="Nunito"/>
                <a:ea typeface="Nunito"/>
                <a:cs typeface="Nunito"/>
                <a:sym typeface="Nunito"/>
              </a:rPr>
              <a:t>risks, and field operation logistics. </a:t>
            </a:r>
          </a:p>
        </p:txBody>
      </p:sp>
      <p:sp>
        <p:nvSpPr>
          <p:cNvPr id="5" name="TextBox 5"/>
          <p:cNvSpPr txBox="1"/>
          <p:nvPr/>
        </p:nvSpPr>
        <p:spPr>
          <a:xfrm>
            <a:off x="236900" y="4511734"/>
            <a:ext cx="2117930" cy="983749"/>
          </a:xfrm>
          <a:prstGeom prst="rect">
            <a:avLst/>
          </a:prstGeom>
        </p:spPr>
        <p:txBody>
          <a:bodyPr lIns="0" tIns="0" rIns="0" bIns="0" rtlCol="0" anchor="t">
            <a:spAutoFit/>
          </a:bodyPr>
          <a:lstStyle/>
          <a:p>
            <a:pPr algn="l">
              <a:lnSpc>
                <a:spcPts val="1954"/>
              </a:lnSpc>
            </a:pPr>
            <a:r>
              <a:rPr lang="en-US" sz="1380" spc="113">
                <a:solidFill>
                  <a:srgbClr val="FFFFFF"/>
                </a:solidFill>
                <a:latin typeface="Nunito"/>
                <a:ea typeface="Nunito"/>
                <a:cs typeface="Nunito"/>
                <a:sym typeface="Nunito"/>
              </a:rPr>
              <a:t>Assess and make decisions based on soil nutrient supply and plant demand. </a:t>
            </a:r>
          </a:p>
        </p:txBody>
      </p:sp>
      <p:sp>
        <p:nvSpPr>
          <p:cNvPr id="6" name="TextBox 6"/>
          <p:cNvSpPr txBox="1"/>
          <p:nvPr/>
        </p:nvSpPr>
        <p:spPr>
          <a:xfrm>
            <a:off x="9592750" y="4116896"/>
            <a:ext cx="2286557" cy="1552339"/>
          </a:xfrm>
          <a:prstGeom prst="rect">
            <a:avLst/>
          </a:prstGeom>
        </p:spPr>
        <p:txBody>
          <a:bodyPr lIns="0" tIns="0" rIns="0" bIns="0" rtlCol="0" anchor="t">
            <a:spAutoFit/>
          </a:bodyPr>
          <a:lstStyle/>
          <a:p>
            <a:pPr algn="r">
              <a:lnSpc>
                <a:spcPts val="1696"/>
              </a:lnSpc>
            </a:pPr>
            <a:r>
              <a:rPr lang="en-US" sz="1380" spc="111">
                <a:solidFill>
                  <a:srgbClr val="FFFFFF"/>
                </a:solidFill>
                <a:latin typeface="Nunito"/>
                <a:ea typeface="Nunito"/>
                <a:cs typeface="Nunito"/>
                <a:sym typeface="Nunito"/>
              </a:rPr>
              <a:t>Address root-soil dynamics and nutrient movement and manage </a:t>
            </a:r>
          </a:p>
          <a:p>
            <a:pPr algn="r">
              <a:lnSpc>
                <a:spcPts val="1469"/>
              </a:lnSpc>
            </a:pPr>
            <a:r>
              <a:rPr lang="en-US" sz="1380" spc="115">
                <a:solidFill>
                  <a:srgbClr val="FFFFFF"/>
                </a:solidFill>
                <a:latin typeface="Nunito"/>
                <a:ea typeface="Nunito"/>
                <a:cs typeface="Nunito"/>
                <a:sym typeface="Nunito"/>
              </a:rPr>
              <a:t>spatial variability within the field to meet site- specific crop needs and </a:t>
            </a:r>
          </a:p>
          <a:p>
            <a:pPr algn="r">
              <a:lnSpc>
                <a:spcPts val="1469"/>
              </a:lnSpc>
            </a:pPr>
            <a:r>
              <a:rPr lang="en-US" sz="1380" spc="115">
                <a:solidFill>
                  <a:srgbClr val="FFFFFF"/>
                </a:solidFill>
                <a:latin typeface="Nunito"/>
                <a:ea typeface="Nunito"/>
                <a:cs typeface="Nunito"/>
                <a:sym typeface="Nunito"/>
              </a:rPr>
              <a:t>limit potential losses from the field.</a:t>
            </a:r>
          </a:p>
        </p:txBody>
      </p:sp>
    </p:spTree>
    <p:extLst>
      <p:ext uri="{BB962C8B-B14F-4D97-AF65-F5344CB8AC3E}">
        <p14:creationId xmlns:p14="http://schemas.microsoft.com/office/powerpoint/2010/main" val="3500186920"/>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57"/>
            <a:ext cx="12192000" cy="6857876"/>
          </a:xfrm>
          <a:custGeom>
            <a:avLst/>
            <a:gdLst/>
            <a:ahLst/>
            <a:cxnLst/>
            <a:rect l="l" t="t" r="r" b="b"/>
            <a:pathLst>
              <a:path w="12192000" h="6857876">
                <a:moveTo>
                  <a:pt x="0" y="0"/>
                </a:moveTo>
                <a:lnTo>
                  <a:pt x="12192000" y="0"/>
                </a:lnTo>
                <a:lnTo>
                  <a:pt x="12192000" y="6857876"/>
                </a:lnTo>
                <a:lnTo>
                  <a:pt x="0" y="685787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575738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9525" y="-46319"/>
            <a:ext cx="12192000" cy="3560381"/>
            <a:chOff x="0" y="-19050"/>
            <a:chExt cx="5014340" cy="1464318"/>
          </a:xfrm>
        </p:grpSpPr>
        <p:sp>
          <p:nvSpPr>
            <p:cNvPr id="3" name="Freeform 3"/>
            <p:cNvSpPr/>
            <p:nvPr/>
          </p:nvSpPr>
          <p:spPr>
            <a:xfrm>
              <a:off x="0" y="0"/>
              <a:ext cx="5014340" cy="1445268"/>
            </a:xfrm>
            <a:custGeom>
              <a:avLst/>
              <a:gdLst/>
              <a:ahLst/>
              <a:cxnLst/>
              <a:rect l="l" t="t" r="r" b="b"/>
              <a:pathLst>
                <a:path w="5014340" h="1445268">
                  <a:moveTo>
                    <a:pt x="0" y="0"/>
                  </a:moveTo>
                  <a:lnTo>
                    <a:pt x="5014340" y="0"/>
                  </a:lnTo>
                  <a:lnTo>
                    <a:pt x="5014340" y="1445268"/>
                  </a:lnTo>
                  <a:lnTo>
                    <a:pt x="0" y="1445268"/>
                  </a:lnTo>
                  <a:close/>
                </a:path>
              </a:pathLst>
            </a:custGeom>
            <a:solidFill>
              <a:srgbClr val="C9DC5D"/>
            </a:solidFill>
          </p:spPr>
          <p:txBody>
            <a:bodyPr/>
            <a:lstStyle/>
            <a:p>
              <a:endParaRPr lang="en-US"/>
            </a:p>
          </p:txBody>
        </p:sp>
        <p:sp>
          <p:nvSpPr>
            <p:cNvPr id="4" name="TextBox 4"/>
            <p:cNvSpPr txBox="1"/>
            <p:nvPr/>
          </p:nvSpPr>
          <p:spPr>
            <a:xfrm>
              <a:off x="0" y="-19050"/>
              <a:ext cx="5014340" cy="1464318"/>
            </a:xfrm>
            <a:prstGeom prst="rect">
              <a:avLst/>
            </a:prstGeom>
          </p:spPr>
          <p:txBody>
            <a:bodyPr lIns="31433" tIns="31433" rIns="31433" bIns="31433" rtlCol="0" anchor="ctr"/>
            <a:lstStyle/>
            <a:p>
              <a:pPr algn="ctr">
                <a:lnSpc>
                  <a:spcPts val="1299"/>
                </a:lnSpc>
              </a:pPr>
              <a:endParaRPr/>
            </a:p>
          </p:txBody>
        </p:sp>
      </p:grpSp>
      <p:grpSp>
        <p:nvGrpSpPr>
          <p:cNvPr id="5" name="Group 5"/>
          <p:cNvGrpSpPr/>
          <p:nvPr/>
        </p:nvGrpSpPr>
        <p:grpSpPr>
          <a:xfrm>
            <a:off x="899159" y="2386696"/>
            <a:ext cx="2770149" cy="2254733"/>
            <a:chOff x="0" y="0"/>
            <a:chExt cx="998600" cy="812800"/>
          </a:xfrm>
        </p:grpSpPr>
        <p:sp>
          <p:nvSpPr>
            <p:cNvPr id="6" name="Freeform 6"/>
            <p:cNvSpPr/>
            <p:nvPr/>
          </p:nvSpPr>
          <p:spPr>
            <a:xfrm>
              <a:off x="0" y="0"/>
              <a:ext cx="998600" cy="812800"/>
            </a:xfrm>
            <a:custGeom>
              <a:avLst/>
              <a:gdLst/>
              <a:ahLst/>
              <a:cxnLst/>
              <a:rect l="l" t="t" r="r" b="b"/>
              <a:pathLst>
                <a:path w="998600" h="812800">
                  <a:moveTo>
                    <a:pt x="0" y="0"/>
                  </a:moveTo>
                  <a:lnTo>
                    <a:pt x="998600" y="0"/>
                  </a:lnTo>
                  <a:lnTo>
                    <a:pt x="998600" y="812800"/>
                  </a:lnTo>
                  <a:lnTo>
                    <a:pt x="0" y="812800"/>
                  </a:lnTo>
                  <a:close/>
                </a:path>
              </a:pathLst>
            </a:custGeom>
            <a:blipFill>
              <a:blip r:embed="rId2"/>
              <a:stretch>
                <a:fillRect l="-11083" t="-5993" r="-18406"/>
              </a:stretch>
            </a:blipFill>
          </p:spPr>
          <p:txBody>
            <a:bodyPr/>
            <a:lstStyle/>
            <a:p>
              <a:endParaRPr lang="en-US"/>
            </a:p>
          </p:txBody>
        </p:sp>
      </p:grpSp>
      <p:grpSp>
        <p:nvGrpSpPr>
          <p:cNvPr id="7" name="Group 7"/>
          <p:cNvGrpSpPr/>
          <p:nvPr/>
        </p:nvGrpSpPr>
        <p:grpSpPr>
          <a:xfrm>
            <a:off x="4627018" y="2386696"/>
            <a:ext cx="1549289" cy="2254733"/>
            <a:chOff x="0" y="0"/>
            <a:chExt cx="558497" cy="812800"/>
          </a:xfrm>
        </p:grpSpPr>
        <p:sp>
          <p:nvSpPr>
            <p:cNvPr id="8" name="Freeform 8"/>
            <p:cNvSpPr/>
            <p:nvPr/>
          </p:nvSpPr>
          <p:spPr>
            <a:xfrm>
              <a:off x="0" y="0"/>
              <a:ext cx="558497" cy="812800"/>
            </a:xfrm>
            <a:custGeom>
              <a:avLst/>
              <a:gdLst/>
              <a:ahLst/>
              <a:cxnLst/>
              <a:rect l="l" t="t" r="r" b="b"/>
              <a:pathLst>
                <a:path w="558497" h="812800">
                  <a:moveTo>
                    <a:pt x="0" y="0"/>
                  </a:moveTo>
                  <a:lnTo>
                    <a:pt x="558497" y="0"/>
                  </a:lnTo>
                  <a:lnTo>
                    <a:pt x="558497" y="812800"/>
                  </a:lnTo>
                  <a:lnTo>
                    <a:pt x="0" y="812800"/>
                  </a:lnTo>
                  <a:close/>
                </a:path>
              </a:pathLst>
            </a:custGeom>
            <a:blipFill>
              <a:blip r:embed="rId3"/>
              <a:stretch>
                <a:fillRect l="-34046" r="-34046" b="-54002"/>
              </a:stretch>
            </a:blipFill>
          </p:spPr>
          <p:txBody>
            <a:bodyPr/>
            <a:lstStyle/>
            <a:p>
              <a:endParaRPr lang="en-US"/>
            </a:p>
          </p:txBody>
        </p:sp>
      </p:grpSp>
      <p:grpSp>
        <p:nvGrpSpPr>
          <p:cNvPr id="9" name="Group 9"/>
          <p:cNvGrpSpPr/>
          <p:nvPr/>
        </p:nvGrpSpPr>
        <p:grpSpPr>
          <a:xfrm>
            <a:off x="8511691" y="2386696"/>
            <a:ext cx="2770149" cy="2254733"/>
            <a:chOff x="0" y="0"/>
            <a:chExt cx="998600" cy="812800"/>
          </a:xfrm>
        </p:grpSpPr>
        <p:sp>
          <p:nvSpPr>
            <p:cNvPr id="10" name="Freeform 10"/>
            <p:cNvSpPr/>
            <p:nvPr/>
          </p:nvSpPr>
          <p:spPr>
            <a:xfrm>
              <a:off x="0" y="0"/>
              <a:ext cx="998600" cy="812800"/>
            </a:xfrm>
            <a:custGeom>
              <a:avLst/>
              <a:gdLst/>
              <a:ahLst/>
              <a:cxnLst/>
              <a:rect l="l" t="t" r="r" b="b"/>
              <a:pathLst>
                <a:path w="998600" h="812800">
                  <a:moveTo>
                    <a:pt x="0" y="0"/>
                  </a:moveTo>
                  <a:lnTo>
                    <a:pt x="998600" y="0"/>
                  </a:lnTo>
                  <a:lnTo>
                    <a:pt x="998600" y="812800"/>
                  </a:lnTo>
                  <a:lnTo>
                    <a:pt x="0" y="812800"/>
                  </a:lnTo>
                  <a:close/>
                </a:path>
              </a:pathLst>
            </a:custGeom>
            <a:blipFill>
              <a:blip r:embed="rId4"/>
              <a:stretch>
                <a:fillRect l="-22506" t="-23713" r="-45221" b="-13579"/>
              </a:stretch>
            </a:blipFill>
          </p:spPr>
          <p:txBody>
            <a:bodyPr/>
            <a:lstStyle/>
            <a:p>
              <a:endParaRPr lang="en-US"/>
            </a:p>
          </p:txBody>
        </p:sp>
      </p:grpSp>
      <p:sp>
        <p:nvSpPr>
          <p:cNvPr id="11" name="AutoShape 11"/>
          <p:cNvSpPr/>
          <p:nvPr/>
        </p:nvSpPr>
        <p:spPr>
          <a:xfrm flipV="1">
            <a:off x="4148201" y="3421493"/>
            <a:ext cx="0" cy="3676046"/>
          </a:xfrm>
          <a:prstGeom prst="line">
            <a:avLst/>
          </a:prstGeom>
          <a:ln w="38100" cap="flat">
            <a:solidFill>
              <a:srgbClr val="206280"/>
            </a:solidFill>
            <a:prstDash val="solid"/>
            <a:headEnd type="none" w="sm" len="sm"/>
            <a:tailEnd type="none" w="sm" len="sm"/>
          </a:ln>
        </p:spPr>
        <p:txBody>
          <a:bodyPr/>
          <a:lstStyle/>
          <a:p>
            <a:endParaRPr lang="en-US"/>
          </a:p>
        </p:txBody>
      </p:sp>
      <p:sp>
        <p:nvSpPr>
          <p:cNvPr id="12" name="AutoShape 12"/>
          <p:cNvSpPr/>
          <p:nvPr/>
        </p:nvSpPr>
        <p:spPr>
          <a:xfrm flipV="1">
            <a:off x="8043799" y="3421493"/>
            <a:ext cx="0" cy="3676046"/>
          </a:xfrm>
          <a:prstGeom prst="line">
            <a:avLst/>
          </a:prstGeom>
          <a:ln w="38100" cap="flat">
            <a:solidFill>
              <a:srgbClr val="206280"/>
            </a:solidFill>
            <a:prstDash val="solid"/>
            <a:headEnd type="none" w="sm" len="sm"/>
            <a:tailEnd type="none" w="sm" len="sm"/>
          </a:ln>
        </p:spPr>
        <p:txBody>
          <a:bodyPr/>
          <a:lstStyle/>
          <a:p>
            <a:endParaRPr lang="en-US"/>
          </a:p>
        </p:txBody>
      </p:sp>
      <p:grpSp>
        <p:nvGrpSpPr>
          <p:cNvPr id="13" name="Group 13"/>
          <p:cNvGrpSpPr/>
          <p:nvPr/>
        </p:nvGrpSpPr>
        <p:grpSpPr>
          <a:xfrm>
            <a:off x="6176307" y="2386696"/>
            <a:ext cx="1549289" cy="2254733"/>
            <a:chOff x="0" y="0"/>
            <a:chExt cx="558497" cy="812800"/>
          </a:xfrm>
        </p:grpSpPr>
        <p:sp>
          <p:nvSpPr>
            <p:cNvPr id="14" name="Freeform 14"/>
            <p:cNvSpPr/>
            <p:nvPr/>
          </p:nvSpPr>
          <p:spPr>
            <a:xfrm>
              <a:off x="0" y="0"/>
              <a:ext cx="558497" cy="812800"/>
            </a:xfrm>
            <a:custGeom>
              <a:avLst/>
              <a:gdLst/>
              <a:ahLst/>
              <a:cxnLst/>
              <a:rect l="l" t="t" r="r" b="b"/>
              <a:pathLst>
                <a:path w="558497" h="812800">
                  <a:moveTo>
                    <a:pt x="0" y="0"/>
                  </a:moveTo>
                  <a:lnTo>
                    <a:pt x="558497" y="0"/>
                  </a:lnTo>
                  <a:lnTo>
                    <a:pt x="558497" y="812800"/>
                  </a:lnTo>
                  <a:lnTo>
                    <a:pt x="0" y="812800"/>
                  </a:lnTo>
                  <a:close/>
                </a:path>
              </a:pathLst>
            </a:custGeom>
            <a:blipFill>
              <a:blip r:embed="rId5"/>
              <a:stretch>
                <a:fillRect l="-67028" r="-91697"/>
              </a:stretch>
            </a:blipFill>
          </p:spPr>
          <p:txBody>
            <a:bodyPr/>
            <a:lstStyle/>
            <a:p>
              <a:endParaRPr lang="en-US"/>
            </a:p>
          </p:txBody>
        </p:sp>
      </p:grpSp>
      <p:grpSp>
        <p:nvGrpSpPr>
          <p:cNvPr id="15" name="Group 15"/>
          <p:cNvGrpSpPr/>
          <p:nvPr/>
        </p:nvGrpSpPr>
        <p:grpSpPr>
          <a:xfrm>
            <a:off x="899159" y="5158626"/>
            <a:ext cx="2748147" cy="893839"/>
            <a:chOff x="0" y="0"/>
            <a:chExt cx="3664196" cy="1191785"/>
          </a:xfrm>
        </p:grpSpPr>
        <p:sp>
          <p:nvSpPr>
            <p:cNvPr id="16" name="TextBox 16"/>
            <p:cNvSpPr txBox="1"/>
            <p:nvPr/>
          </p:nvSpPr>
          <p:spPr>
            <a:xfrm>
              <a:off x="0" y="-47625"/>
              <a:ext cx="3664196" cy="726311"/>
            </a:xfrm>
            <a:prstGeom prst="rect">
              <a:avLst/>
            </a:prstGeom>
          </p:spPr>
          <p:txBody>
            <a:bodyPr lIns="0" tIns="0" rIns="0" bIns="0" rtlCol="0" anchor="t">
              <a:spAutoFit/>
            </a:bodyPr>
            <a:lstStyle/>
            <a:p>
              <a:pPr marL="0" lvl="0" indent="0" algn="ctr">
                <a:lnSpc>
                  <a:spcPts val="2201"/>
                </a:lnSpc>
              </a:pPr>
              <a:r>
                <a:rPr lang="en-US" sz="1572" b="1">
                  <a:solidFill>
                    <a:srgbClr val="000000"/>
                  </a:solidFill>
                  <a:latin typeface="Poppins Bold"/>
                  <a:ea typeface="Poppins Bold"/>
                  <a:cs typeface="Poppins Bold"/>
                  <a:sym typeface="Poppins Bold"/>
                </a:rPr>
                <a:t>Mark &amp; Kristi Urich, and Anthony Furlin</a:t>
              </a:r>
            </a:p>
          </p:txBody>
        </p:sp>
        <p:sp>
          <p:nvSpPr>
            <p:cNvPr id="17" name="TextBox 17"/>
            <p:cNvSpPr txBox="1"/>
            <p:nvPr/>
          </p:nvSpPr>
          <p:spPr>
            <a:xfrm>
              <a:off x="0" y="816024"/>
              <a:ext cx="3664196" cy="375760"/>
            </a:xfrm>
            <a:prstGeom prst="rect">
              <a:avLst/>
            </a:prstGeom>
          </p:spPr>
          <p:txBody>
            <a:bodyPr lIns="0" tIns="0" rIns="0" bIns="0" rtlCol="0" anchor="t">
              <a:spAutoFit/>
            </a:bodyPr>
            <a:lstStyle/>
            <a:p>
              <a:pPr marL="0" lvl="0" indent="0" algn="ctr">
                <a:lnSpc>
                  <a:spcPts val="2359"/>
                </a:lnSpc>
              </a:pPr>
              <a:r>
                <a:rPr lang="en-US" sz="1572">
                  <a:solidFill>
                    <a:srgbClr val="000000"/>
                  </a:solidFill>
                  <a:latin typeface="Poppins"/>
                  <a:ea typeface="Poppins"/>
                  <a:cs typeface="Poppins"/>
                  <a:sym typeface="Poppins"/>
                </a:rPr>
                <a:t>Urich Farms &amp; MFA, Inc. </a:t>
              </a:r>
            </a:p>
          </p:txBody>
        </p:sp>
      </p:grpSp>
      <p:grpSp>
        <p:nvGrpSpPr>
          <p:cNvPr id="18" name="Group 18"/>
          <p:cNvGrpSpPr/>
          <p:nvPr/>
        </p:nvGrpSpPr>
        <p:grpSpPr>
          <a:xfrm>
            <a:off x="4797015" y="5158626"/>
            <a:ext cx="2597971" cy="1192554"/>
            <a:chOff x="0" y="0"/>
            <a:chExt cx="3463961" cy="1590072"/>
          </a:xfrm>
        </p:grpSpPr>
        <p:sp>
          <p:nvSpPr>
            <p:cNvPr id="19" name="TextBox 19"/>
            <p:cNvSpPr txBox="1"/>
            <p:nvPr/>
          </p:nvSpPr>
          <p:spPr>
            <a:xfrm>
              <a:off x="0" y="-47625"/>
              <a:ext cx="3463961" cy="726224"/>
            </a:xfrm>
            <a:prstGeom prst="rect">
              <a:avLst/>
            </a:prstGeom>
          </p:spPr>
          <p:txBody>
            <a:bodyPr lIns="0" tIns="0" rIns="0" bIns="0" rtlCol="0" anchor="t">
              <a:spAutoFit/>
            </a:bodyPr>
            <a:lstStyle/>
            <a:p>
              <a:pPr marL="0" lvl="0" indent="0" algn="ctr">
                <a:lnSpc>
                  <a:spcPts val="2205"/>
                </a:lnSpc>
              </a:pPr>
              <a:r>
                <a:rPr lang="en-US" sz="1575" b="1">
                  <a:solidFill>
                    <a:srgbClr val="000000"/>
                  </a:solidFill>
                  <a:latin typeface="Poppins Bold"/>
                  <a:ea typeface="Poppins Bold"/>
                  <a:cs typeface="Poppins Bold"/>
                  <a:sym typeface="Poppins Bold"/>
                </a:rPr>
                <a:t>Elizabeth Malek </a:t>
              </a:r>
            </a:p>
            <a:p>
              <a:pPr marL="0" lvl="0" indent="0" algn="ctr">
                <a:lnSpc>
                  <a:spcPts val="2205"/>
                </a:lnSpc>
              </a:pPr>
              <a:r>
                <a:rPr lang="en-US" sz="1575" b="1">
                  <a:solidFill>
                    <a:srgbClr val="000000"/>
                  </a:solidFill>
                  <a:latin typeface="Poppins Bold"/>
                  <a:ea typeface="Poppins Bold"/>
                  <a:cs typeface="Poppins Bold"/>
                  <a:sym typeface="Poppins Bold"/>
                </a:rPr>
                <a:t>and Taylor Ivy</a:t>
              </a:r>
            </a:p>
          </p:txBody>
        </p:sp>
        <p:sp>
          <p:nvSpPr>
            <p:cNvPr id="20" name="TextBox 20"/>
            <p:cNvSpPr txBox="1"/>
            <p:nvPr/>
          </p:nvSpPr>
          <p:spPr>
            <a:xfrm>
              <a:off x="0" y="815937"/>
              <a:ext cx="3463961" cy="774135"/>
            </a:xfrm>
            <a:prstGeom prst="rect">
              <a:avLst/>
            </a:prstGeom>
          </p:spPr>
          <p:txBody>
            <a:bodyPr lIns="0" tIns="0" rIns="0" bIns="0" rtlCol="0" anchor="t">
              <a:spAutoFit/>
            </a:bodyPr>
            <a:lstStyle/>
            <a:p>
              <a:pPr marL="0" lvl="0" indent="0" algn="ctr">
                <a:lnSpc>
                  <a:spcPts val="2362"/>
                </a:lnSpc>
              </a:pPr>
              <a:r>
                <a:rPr lang="en-US" sz="1575">
                  <a:solidFill>
                    <a:srgbClr val="000000"/>
                  </a:solidFill>
                  <a:latin typeface="Poppins"/>
                  <a:ea typeface="Poppins"/>
                  <a:cs typeface="Poppins"/>
                  <a:sym typeface="Poppins"/>
                </a:rPr>
                <a:t>Lipman Family Farms &amp; </a:t>
              </a:r>
            </a:p>
            <a:p>
              <a:pPr marL="0" lvl="0" indent="0" algn="ctr">
                <a:lnSpc>
                  <a:spcPts val="2362"/>
                </a:lnSpc>
              </a:pPr>
              <a:r>
                <a:rPr lang="en-US" sz="1575">
                  <a:solidFill>
                    <a:srgbClr val="000000"/>
                  </a:solidFill>
                  <a:latin typeface="Poppins"/>
                  <a:ea typeface="Poppins"/>
                  <a:cs typeface="Poppins"/>
                  <a:sym typeface="Poppins"/>
                </a:rPr>
                <a:t>Nutrien Ag Solutions</a:t>
              </a:r>
            </a:p>
          </p:txBody>
        </p:sp>
      </p:grpSp>
      <p:grpSp>
        <p:nvGrpSpPr>
          <p:cNvPr id="21" name="Group 21"/>
          <p:cNvGrpSpPr/>
          <p:nvPr/>
        </p:nvGrpSpPr>
        <p:grpSpPr>
          <a:xfrm>
            <a:off x="8547014" y="5158626"/>
            <a:ext cx="2991209" cy="1192554"/>
            <a:chOff x="0" y="0"/>
            <a:chExt cx="3988279" cy="1590072"/>
          </a:xfrm>
        </p:grpSpPr>
        <p:sp>
          <p:nvSpPr>
            <p:cNvPr id="22" name="TextBox 22"/>
            <p:cNvSpPr txBox="1"/>
            <p:nvPr/>
          </p:nvSpPr>
          <p:spPr>
            <a:xfrm>
              <a:off x="0" y="-47625"/>
              <a:ext cx="3988279" cy="726224"/>
            </a:xfrm>
            <a:prstGeom prst="rect">
              <a:avLst/>
            </a:prstGeom>
          </p:spPr>
          <p:txBody>
            <a:bodyPr lIns="0" tIns="0" rIns="0" bIns="0" rtlCol="0" anchor="t">
              <a:spAutoFit/>
            </a:bodyPr>
            <a:lstStyle/>
            <a:p>
              <a:pPr marL="0" lvl="0" indent="0" algn="ctr">
                <a:lnSpc>
                  <a:spcPts val="2205"/>
                </a:lnSpc>
              </a:pPr>
              <a:r>
                <a:rPr lang="en-US" sz="1575" b="1">
                  <a:solidFill>
                    <a:srgbClr val="000000"/>
                  </a:solidFill>
                  <a:latin typeface="Poppins Bold"/>
                  <a:ea typeface="Poppins Bold"/>
                  <a:cs typeface="Poppins Bold"/>
                  <a:sym typeface="Poppins Bold"/>
                </a:rPr>
                <a:t>Sal Parra, Jr., Fernando Ceja, &amp; Felipe Aguilar</a:t>
              </a:r>
            </a:p>
          </p:txBody>
        </p:sp>
        <p:sp>
          <p:nvSpPr>
            <p:cNvPr id="23" name="TextBox 23"/>
            <p:cNvSpPr txBox="1"/>
            <p:nvPr/>
          </p:nvSpPr>
          <p:spPr>
            <a:xfrm>
              <a:off x="0" y="815937"/>
              <a:ext cx="3988279" cy="774135"/>
            </a:xfrm>
            <a:prstGeom prst="rect">
              <a:avLst/>
            </a:prstGeom>
          </p:spPr>
          <p:txBody>
            <a:bodyPr lIns="0" tIns="0" rIns="0" bIns="0" rtlCol="0" anchor="t">
              <a:spAutoFit/>
            </a:bodyPr>
            <a:lstStyle/>
            <a:p>
              <a:pPr marL="0" lvl="0" indent="0" algn="ctr">
                <a:lnSpc>
                  <a:spcPts val="2362"/>
                </a:lnSpc>
              </a:pPr>
              <a:r>
                <a:rPr lang="en-US" sz="1575">
                  <a:solidFill>
                    <a:srgbClr val="000000"/>
                  </a:solidFill>
                  <a:latin typeface="Poppins"/>
                  <a:ea typeface="Poppins"/>
                  <a:cs typeface="Poppins"/>
                  <a:sym typeface="Poppins"/>
                </a:rPr>
                <a:t>Burford Ranch &amp; Coyula Farms &amp; Wilbur-Ellis</a:t>
              </a:r>
            </a:p>
          </p:txBody>
        </p:sp>
      </p:grpSp>
      <p:sp>
        <p:nvSpPr>
          <p:cNvPr id="24" name="TextBox 24"/>
          <p:cNvSpPr txBox="1"/>
          <p:nvPr/>
        </p:nvSpPr>
        <p:spPr>
          <a:xfrm>
            <a:off x="3012967" y="877472"/>
            <a:ext cx="6166065" cy="676054"/>
          </a:xfrm>
          <a:prstGeom prst="rect">
            <a:avLst/>
          </a:prstGeom>
        </p:spPr>
        <p:txBody>
          <a:bodyPr lIns="0" tIns="0" rIns="0" bIns="0" rtlCol="0" anchor="t">
            <a:spAutoFit/>
          </a:bodyPr>
          <a:lstStyle/>
          <a:p>
            <a:pPr marL="0" lvl="0" indent="0" algn="ctr">
              <a:lnSpc>
                <a:spcPts val="4930"/>
              </a:lnSpc>
            </a:pPr>
            <a:r>
              <a:rPr lang="en-US" sz="4482" b="1">
                <a:solidFill>
                  <a:srgbClr val="404040"/>
                </a:solidFill>
                <a:latin typeface="Poppins Bold"/>
                <a:ea typeface="Poppins Bold"/>
                <a:cs typeface="Poppins Bold"/>
                <a:sym typeface="Poppins Bold"/>
              </a:rPr>
              <a:t>2025 4R Advocates</a:t>
            </a:r>
          </a:p>
        </p:txBody>
      </p:sp>
      <p:sp>
        <p:nvSpPr>
          <p:cNvPr id="25" name="Freeform 25"/>
          <p:cNvSpPr/>
          <p:nvPr/>
        </p:nvSpPr>
        <p:spPr>
          <a:xfrm>
            <a:off x="685800" y="492234"/>
            <a:ext cx="1730994" cy="723266"/>
          </a:xfrm>
          <a:custGeom>
            <a:avLst/>
            <a:gdLst/>
            <a:ahLst/>
            <a:cxnLst/>
            <a:rect l="l" t="t" r="r" b="b"/>
            <a:pathLst>
              <a:path w="1730994" h="723266">
                <a:moveTo>
                  <a:pt x="0" y="0"/>
                </a:moveTo>
                <a:lnTo>
                  <a:pt x="1730994" y="0"/>
                </a:lnTo>
                <a:lnTo>
                  <a:pt x="1730994" y="723265"/>
                </a:lnTo>
                <a:lnTo>
                  <a:pt x="0" y="723265"/>
                </a:lnTo>
                <a:lnTo>
                  <a:pt x="0" y="0"/>
                </a:lnTo>
                <a:close/>
              </a:path>
            </a:pathLst>
          </a:custGeom>
          <a:blipFill>
            <a:blip r:embed="rId6"/>
            <a:stretch>
              <a:fillRect r="-2535"/>
            </a:stretch>
          </a:blipFill>
        </p:spPr>
        <p:txBody>
          <a:bodyPr/>
          <a:lstStyle/>
          <a:p>
            <a:endParaRPr lang="en-US"/>
          </a:p>
        </p:txBody>
      </p:sp>
    </p:spTree>
    <p:extLst>
      <p:ext uri="{BB962C8B-B14F-4D97-AF65-F5344CB8AC3E}">
        <p14:creationId xmlns:p14="http://schemas.microsoft.com/office/powerpoint/2010/main" val="3123975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685800" y="663259"/>
            <a:ext cx="1073513" cy="1095762"/>
          </a:xfrm>
          <a:custGeom>
            <a:avLst/>
            <a:gdLst/>
            <a:ahLst/>
            <a:cxnLst/>
            <a:rect l="l" t="t" r="r" b="b"/>
            <a:pathLst>
              <a:path w="1073513" h="1095762">
                <a:moveTo>
                  <a:pt x="0" y="0"/>
                </a:moveTo>
                <a:lnTo>
                  <a:pt x="1073513" y="0"/>
                </a:lnTo>
                <a:lnTo>
                  <a:pt x="1073513" y="1095763"/>
                </a:lnTo>
                <a:lnTo>
                  <a:pt x="0" y="1095763"/>
                </a:lnTo>
                <a:lnTo>
                  <a:pt x="0" y="0"/>
                </a:lnTo>
                <a:close/>
              </a:path>
            </a:pathLst>
          </a:custGeom>
          <a:blipFill>
            <a:blip r:embed="rId2"/>
            <a:stretch>
              <a:fillRect/>
            </a:stretch>
          </a:blipFill>
        </p:spPr>
        <p:txBody>
          <a:bodyPr/>
          <a:lstStyle/>
          <a:p>
            <a:endParaRPr lang="en-US"/>
          </a:p>
        </p:txBody>
      </p:sp>
      <p:sp>
        <p:nvSpPr>
          <p:cNvPr id="3" name="Freeform 3"/>
          <p:cNvSpPr/>
          <p:nvPr/>
        </p:nvSpPr>
        <p:spPr>
          <a:xfrm>
            <a:off x="8660668" y="685800"/>
            <a:ext cx="3083374" cy="2173872"/>
          </a:xfrm>
          <a:custGeom>
            <a:avLst/>
            <a:gdLst/>
            <a:ahLst/>
            <a:cxnLst/>
            <a:rect l="l" t="t" r="r" b="b"/>
            <a:pathLst>
              <a:path w="3083374" h="2173872">
                <a:moveTo>
                  <a:pt x="0" y="0"/>
                </a:moveTo>
                <a:lnTo>
                  <a:pt x="3083374" y="0"/>
                </a:lnTo>
                <a:lnTo>
                  <a:pt x="3083374" y="2173872"/>
                </a:lnTo>
                <a:lnTo>
                  <a:pt x="0" y="2173872"/>
                </a:lnTo>
                <a:lnTo>
                  <a:pt x="0" y="0"/>
                </a:lnTo>
                <a:close/>
              </a:path>
            </a:pathLst>
          </a:custGeom>
          <a:blipFill>
            <a:blip r:embed="rId3"/>
            <a:stretch>
              <a:fillRect l="-2728" t="-8054" r="-2728" b="-8054"/>
            </a:stretch>
          </a:blipFill>
        </p:spPr>
        <p:txBody>
          <a:bodyPr/>
          <a:lstStyle/>
          <a:p>
            <a:endParaRPr lang="en-US"/>
          </a:p>
        </p:txBody>
      </p:sp>
      <p:sp>
        <p:nvSpPr>
          <p:cNvPr id="4" name="Freeform 4"/>
          <p:cNvSpPr/>
          <p:nvPr/>
        </p:nvSpPr>
        <p:spPr>
          <a:xfrm>
            <a:off x="5304489" y="4367277"/>
            <a:ext cx="3035074" cy="2173872"/>
          </a:xfrm>
          <a:custGeom>
            <a:avLst/>
            <a:gdLst/>
            <a:ahLst/>
            <a:cxnLst/>
            <a:rect l="l" t="t" r="r" b="b"/>
            <a:pathLst>
              <a:path w="3035074" h="2173872">
                <a:moveTo>
                  <a:pt x="0" y="0"/>
                </a:moveTo>
                <a:lnTo>
                  <a:pt x="3035074" y="0"/>
                </a:lnTo>
                <a:lnTo>
                  <a:pt x="3035074" y="2173872"/>
                </a:lnTo>
                <a:lnTo>
                  <a:pt x="0" y="2173872"/>
                </a:lnTo>
                <a:lnTo>
                  <a:pt x="0" y="0"/>
                </a:lnTo>
                <a:close/>
              </a:path>
            </a:pathLst>
          </a:custGeom>
          <a:blipFill>
            <a:blip r:embed="rId4"/>
            <a:stretch>
              <a:fillRect/>
            </a:stretch>
          </a:blipFill>
        </p:spPr>
        <p:txBody>
          <a:bodyPr/>
          <a:lstStyle/>
          <a:p>
            <a:endParaRPr lang="en-US"/>
          </a:p>
        </p:txBody>
      </p:sp>
      <p:sp>
        <p:nvSpPr>
          <p:cNvPr id="5" name="Freeform 5"/>
          <p:cNvSpPr/>
          <p:nvPr/>
        </p:nvSpPr>
        <p:spPr>
          <a:xfrm>
            <a:off x="5183874" y="511441"/>
            <a:ext cx="3413615" cy="3646051"/>
          </a:xfrm>
          <a:custGeom>
            <a:avLst/>
            <a:gdLst/>
            <a:ahLst/>
            <a:cxnLst/>
            <a:rect l="l" t="t" r="r" b="b"/>
            <a:pathLst>
              <a:path w="3413615" h="3646051">
                <a:moveTo>
                  <a:pt x="0" y="0"/>
                </a:moveTo>
                <a:lnTo>
                  <a:pt x="3413615" y="0"/>
                </a:lnTo>
                <a:lnTo>
                  <a:pt x="3413615" y="3646051"/>
                </a:lnTo>
                <a:lnTo>
                  <a:pt x="0" y="3646051"/>
                </a:lnTo>
                <a:lnTo>
                  <a:pt x="0" y="0"/>
                </a:lnTo>
                <a:close/>
              </a:path>
            </a:pathLst>
          </a:custGeom>
          <a:blipFill>
            <a:blip r:embed="rId5"/>
            <a:stretch>
              <a:fillRect/>
            </a:stretch>
          </a:blipFill>
        </p:spPr>
        <p:txBody>
          <a:bodyPr/>
          <a:lstStyle/>
          <a:p>
            <a:endParaRPr lang="en-US"/>
          </a:p>
        </p:txBody>
      </p:sp>
      <p:sp>
        <p:nvSpPr>
          <p:cNvPr id="6" name="Freeform 6"/>
          <p:cNvSpPr/>
          <p:nvPr/>
        </p:nvSpPr>
        <p:spPr>
          <a:xfrm>
            <a:off x="8660668" y="3091609"/>
            <a:ext cx="3139081" cy="3449540"/>
          </a:xfrm>
          <a:custGeom>
            <a:avLst/>
            <a:gdLst/>
            <a:ahLst/>
            <a:cxnLst/>
            <a:rect l="l" t="t" r="r" b="b"/>
            <a:pathLst>
              <a:path w="3139081" h="3449540">
                <a:moveTo>
                  <a:pt x="0" y="0"/>
                </a:moveTo>
                <a:lnTo>
                  <a:pt x="3139082" y="0"/>
                </a:lnTo>
                <a:lnTo>
                  <a:pt x="3139082" y="3449540"/>
                </a:lnTo>
                <a:lnTo>
                  <a:pt x="0" y="3449540"/>
                </a:lnTo>
                <a:lnTo>
                  <a:pt x="0" y="0"/>
                </a:lnTo>
                <a:close/>
              </a:path>
            </a:pathLst>
          </a:custGeom>
          <a:blipFill>
            <a:blip r:embed="rId6"/>
            <a:stretch>
              <a:fillRect/>
            </a:stretch>
          </a:blipFill>
        </p:spPr>
        <p:txBody>
          <a:bodyPr/>
          <a:lstStyle/>
          <a:p>
            <a:endParaRPr lang="en-US"/>
          </a:p>
        </p:txBody>
      </p:sp>
      <p:sp>
        <p:nvSpPr>
          <p:cNvPr id="7" name="Freeform 7"/>
          <p:cNvSpPr/>
          <p:nvPr/>
        </p:nvSpPr>
        <p:spPr>
          <a:xfrm>
            <a:off x="685800" y="3308843"/>
            <a:ext cx="3194295" cy="54267"/>
          </a:xfrm>
          <a:custGeom>
            <a:avLst/>
            <a:gdLst/>
            <a:ahLst/>
            <a:cxnLst/>
            <a:rect l="l" t="t" r="r" b="b"/>
            <a:pathLst>
              <a:path w="3194295" h="54267">
                <a:moveTo>
                  <a:pt x="0" y="0"/>
                </a:moveTo>
                <a:lnTo>
                  <a:pt x="3194295" y="0"/>
                </a:lnTo>
                <a:lnTo>
                  <a:pt x="3194295" y="54267"/>
                </a:lnTo>
                <a:lnTo>
                  <a:pt x="0" y="54267"/>
                </a:lnTo>
                <a:lnTo>
                  <a:pt x="0" y="0"/>
                </a:lnTo>
                <a:close/>
              </a:path>
            </a:pathLst>
          </a:custGeom>
          <a:blipFill>
            <a:blip r:embed="rId7">
              <a:extLst>
                <a:ext uri="{96DAC541-7B7A-43D3-8B79-37D633B846F1}">
                  <asvg:svgBlip xmlns:asvg="http://schemas.microsoft.com/office/drawing/2016/SVG/main" r:embed="rId8"/>
                </a:ext>
              </a:extLst>
            </a:blip>
            <a:stretch>
              <a:fillRect r="-31525"/>
            </a:stretch>
          </a:blipFill>
          <a:ln cap="sq">
            <a:noFill/>
            <a:prstDash val="solid"/>
            <a:miter/>
          </a:ln>
        </p:spPr>
        <p:txBody>
          <a:bodyPr/>
          <a:lstStyle/>
          <a:p>
            <a:endParaRPr lang="en-US"/>
          </a:p>
        </p:txBody>
      </p:sp>
      <p:sp>
        <p:nvSpPr>
          <p:cNvPr id="8" name="TextBox 8"/>
          <p:cNvSpPr txBox="1"/>
          <p:nvPr/>
        </p:nvSpPr>
        <p:spPr>
          <a:xfrm>
            <a:off x="685800" y="3576573"/>
            <a:ext cx="3495658" cy="2422479"/>
          </a:xfrm>
          <a:prstGeom prst="rect">
            <a:avLst/>
          </a:prstGeom>
        </p:spPr>
        <p:txBody>
          <a:bodyPr lIns="0" tIns="0" rIns="0" bIns="0" rtlCol="0" anchor="t">
            <a:spAutoFit/>
          </a:bodyPr>
          <a:lstStyle/>
          <a:p>
            <a:pPr algn="l">
              <a:lnSpc>
                <a:spcPts val="2454"/>
              </a:lnSpc>
            </a:pPr>
            <a:r>
              <a:rPr lang="en-US" sz="1723">
                <a:solidFill>
                  <a:srgbClr val="000000"/>
                </a:solidFill>
                <a:latin typeface="Montserrat"/>
                <a:ea typeface="Montserrat"/>
                <a:cs typeface="Montserrat"/>
                <a:sym typeface="Montserrat"/>
              </a:rPr>
              <a:t>Being a 4R Advocate is more than sustainability. It allows farmers to be directly involved in the telling of our story through media engagement, meetings with legislators and environmental groups, and serving as event speakers.</a:t>
            </a:r>
          </a:p>
        </p:txBody>
      </p:sp>
      <p:sp>
        <p:nvSpPr>
          <p:cNvPr id="9" name="TextBox 9"/>
          <p:cNvSpPr txBox="1"/>
          <p:nvPr/>
        </p:nvSpPr>
        <p:spPr>
          <a:xfrm>
            <a:off x="685800" y="1066798"/>
            <a:ext cx="4185889" cy="1725931"/>
          </a:xfrm>
          <a:prstGeom prst="rect">
            <a:avLst/>
          </a:prstGeom>
        </p:spPr>
        <p:txBody>
          <a:bodyPr lIns="0" tIns="0" rIns="0" bIns="0" rtlCol="0" anchor="t">
            <a:spAutoFit/>
          </a:bodyPr>
          <a:lstStyle/>
          <a:p>
            <a:pPr algn="l">
              <a:lnSpc>
                <a:spcPts val="4619"/>
              </a:lnSpc>
            </a:pPr>
            <a:r>
              <a:rPr lang="en-US" sz="3299" b="1">
                <a:solidFill>
                  <a:srgbClr val="000000"/>
                </a:solidFill>
                <a:latin typeface="Montserrat Bold"/>
                <a:ea typeface="Montserrat Bold"/>
                <a:cs typeface="Montserrat Bold"/>
                <a:sym typeface="Montserrat Bold"/>
              </a:rPr>
              <a:t>           for Industry </a:t>
            </a:r>
          </a:p>
          <a:p>
            <a:pPr algn="l">
              <a:lnSpc>
                <a:spcPts val="4619"/>
              </a:lnSpc>
            </a:pPr>
            <a:r>
              <a:rPr lang="en-US" sz="3299" b="1">
                <a:solidFill>
                  <a:srgbClr val="000000"/>
                </a:solidFill>
                <a:latin typeface="Montserrat Bold"/>
                <a:ea typeface="Montserrat Bold"/>
                <a:cs typeface="Montserrat Bold"/>
                <a:sym typeface="Montserrat Bold"/>
              </a:rPr>
              <a:t>Communication and Story Telling</a:t>
            </a:r>
          </a:p>
        </p:txBody>
      </p:sp>
    </p:spTree>
    <p:extLst>
      <p:ext uri="{BB962C8B-B14F-4D97-AF65-F5344CB8AC3E}">
        <p14:creationId xmlns:p14="http://schemas.microsoft.com/office/powerpoint/2010/main" val="273737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031992" y="1413855"/>
            <a:ext cx="10938673" cy="5098024"/>
          </a:xfrm>
          <a:custGeom>
            <a:avLst/>
            <a:gdLst/>
            <a:ahLst/>
            <a:cxnLst/>
            <a:rect l="l" t="t" r="r" b="b"/>
            <a:pathLst>
              <a:path w="10938673" h="5098024">
                <a:moveTo>
                  <a:pt x="0" y="0"/>
                </a:moveTo>
                <a:lnTo>
                  <a:pt x="10938673" y="0"/>
                </a:lnTo>
                <a:lnTo>
                  <a:pt x="10938673" y="5098024"/>
                </a:lnTo>
                <a:lnTo>
                  <a:pt x="0" y="509802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2467" y="600075"/>
            <a:ext cx="9546899" cy="705993"/>
          </a:xfrm>
          <a:prstGeom prst="rect">
            <a:avLst/>
          </a:prstGeom>
        </p:spPr>
        <p:txBody>
          <a:bodyPr lIns="0" tIns="0" rIns="0" bIns="0" rtlCol="0" anchor="t">
            <a:spAutoFit/>
          </a:bodyPr>
          <a:lstStyle/>
          <a:p>
            <a:pPr algn="l">
              <a:lnSpc>
                <a:spcPts val="5711"/>
              </a:lnSpc>
            </a:pPr>
            <a:r>
              <a:rPr lang="en-US" sz="4079" spc="36">
                <a:solidFill>
                  <a:srgbClr val="000000"/>
                </a:solidFill>
                <a:latin typeface="Bebas Neue"/>
                <a:ea typeface="Bebas Neue"/>
                <a:cs typeface="Bebas Neue"/>
                <a:sym typeface="Bebas Neue"/>
              </a:rPr>
              <a:t>INHERITED RESEARCH FOUNDATIONS</a:t>
            </a:r>
          </a:p>
        </p:txBody>
      </p:sp>
      <p:sp>
        <p:nvSpPr>
          <p:cNvPr id="4" name="Freeform 4"/>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236917" y="519559"/>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74264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091313" y="1710852"/>
            <a:ext cx="10725150" cy="4848225"/>
          </a:xfrm>
          <a:custGeom>
            <a:avLst/>
            <a:gdLst/>
            <a:ahLst/>
            <a:cxnLst/>
            <a:rect l="l" t="t" r="r" b="b"/>
            <a:pathLst>
              <a:path w="10725150" h="4848225">
                <a:moveTo>
                  <a:pt x="0" y="0"/>
                </a:moveTo>
                <a:lnTo>
                  <a:pt x="10725150" y="0"/>
                </a:lnTo>
                <a:lnTo>
                  <a:pt x="10725150" y="4848225"/>
                </a:lnTo>
                <a:lnTo>
                  <a:pt x="0" y="48482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91313" y="571500"/>
            <a:ext cx="5550351" cy="921829"/>
          </a:xfrm>
          <a:prstGeom prst="rect">
            <a:avLst/>
          </a:prstGeom>
        </p:spPr>
        <p:txBody>
          <a:bodyPr lIns="0" tIns="0" rIns="0" bIns="0" rtlCol="0" anchor="t">
            <a:spAutoFit/>
          </a:bodyPr>
          <a:lstStyle/>
          <a:p>
            <a:pPr algn="l">
              <a:lnSpc>
                <a:spcPts val="7465"/>
              </a:lnSpc>
            </a:pPr>
            <a:r>
              <a:rPr lang="en-US" sz="5332" spc="10">
                <a:solidFill>
                  <a:srgbClr val="000000"/>
                </a:solidFill>
                <a:latin typeface="Bebas Neue"/>
                <a:ea typeface="Bebas Neue"/>
                <a:cs typeface="Bebas Neue"/>
                <a:sym typeface="Bebas Neue"/>
              </a:rPr>
              <a:t>FUNDED PROJECTS</a:t>
            </a:r>
          </a:p>
        </p:txBody>
      </p:sp>
      <p:sp>
        <p:nvSpPr>
          <p:cNvPr id="4" name="Freeform 4"/>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236917" y="519559"/>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227760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061111" y="460479"/>
            <a:ext cx="8481732" cy="6183987"/>
          </a:xfrm>
          <a:custGeom>
            <a:avLst/>
            <a:gdLst/>
            <a:ahLst/>
            <a:cxnLst/>
            <a:rect l="l" t="t" r="r" b="b"/>
            <a:pathLst>
              <a:path w="8481732" h="6183987">
                <a:moveTo>
                  <a:pt x="0" y="0"/>
                </a:moveTo>
                <a:lnTo>
                  <a:pt x="8481733" y="0"/>
                </a:lnTo>
                <a:lnTo>
                  <a:pt x="8481733" y="6183988"/>
                </a:lnTo>
                <a:lnTo>
                  <a:pt x="0" y="6183988"/>
                </a:lnTo>
                <a:lnTo>
                  <a:pt x="0" y="0"/>
                </a:lnTo>
                <a:close/>
              </a:path>
            </a:pathLst>
          </a:custGeom>
          <a:blipFill>
            <a:blip r:embed="rId2"/>
            <a:stretch>
              <a:fillRect r="-564"/>
            </a:stretch>
          </a:blipFill>
        </p:spPr>
        <p:txBody>
          <a:bodyPr/>
          <a:lstStyle/>
          <a:p>
            <a:endParaRPr lang="en-US"/>
          </a:p>
        </p:txBody>
      </p:sp>
      <p:sp>
        <p:nvSpPr>
          <p:cNvPr id="3" name="Freeform 3"/>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227392" y="519559"/>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83484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9758429" y="706498"/>
            <a:ext cx="1638300" cy="44453"/>
          </a:xfrm>
          <a:custGeom>
            <a:avLst/>
            <a:gdLst/>
            <a:ahLst/>
            <a:cxnLst/>
            <a:rect l="l" t="t" r="r" b="b"/>
            <a:pathLst>
              <a:path w="1638300" h="44453">
                <a:moveTo>
                  <a:pt x="0" y="0"/>
                </a:moveTo>
                <a:lnTo>
                  <a:pt x="1638300" y="0"/>
                </a:lnTo>
                <a:lnTo>
                  <a:pt x="1638300" y="44453"/>
                </a:lnTo>
                <a:lnTo>
                  <a:pt x="0" y="44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85800" y="3062312"/>
            <a:ext cx="3466728" cy="3795688"/>
          </a:xfrm>
          <a:custGeom>
            <a:avLst/>
            <a:gdLst/>
            <a:ahLst/>
            <a:cxnLst/>
            <a:rect l="l" t="t" r="r" b="b"/>
            <a:pathLst>
              <a:path w="3466728" h="3795688">
                <a:moveTo>
                  <a:pt x="0" y="0"/>
                </a:moveTo>
                <a:lnTo>
                  <a:pt x="3466728" y="0"/>
                </a:lnTo>
                <a:lnTo>
                  <a:pt x="3466728" y="3795688"/>
                </a:lnTo>
                <a:lnTo>
                  <a:pt x="0" y="3795688"/>
                </a:lnTo>
                <a:lnTo>
                  <a:pt x="0" y="0"/>
                </a:lnTo>
                <a:close/>
              </a:path>
            </a:pathLst>
          </a:custGeom>
          <a:blipFill>
            <a:blip r:embed="rId4"/>
            <a:stretch>
              <a:fillRect/>
            </a:stretch>
          </a:blipFill>
        </p:spPr>
        <p:txBody>
          <a:bodyPr/>
          <a:lstStyle/>
          <a:p>
            <a:endParaRPr lang="en-US"/>
          </a:p>
        </p:txBody>
      </p:sp>
      <p:sp>
        <p:nvSpPr>
          <p:cNvPr id="4" name="Freeform 4"/>
          <p:cNvSpPr/>
          <p:nvPr/>
        </p:nvSpPr>
        <p:spPr>
          <a:xfrm>
            <a:off x="0" y="0"/>
            <a:ext cx="8772525" cy="3343275"/>
          </a:xfrm>
          <a:custGeom>
            <a:avLst/>
            <a:gdLst/>
            <a:ahLst/>
            <a:cxnLst/>
            <a:rect l="l" t="t" r="r" b="b"/>
            <a:pathLst>
              <a:path w="8772525" h="3343275">
                <a:moveTo>
                  <a:pt x="0" y="0"/>
                </a:moveTo>
                <a:lnTo>
                  <a:pt x="8772525" y="0"/>
                </a:lnTo>
                <a:lnTo>
                  <a:pt x="8772525" y="3343275"/>
                </a:lnTo>
                <a:lnTo>
                  <a:pt x="0" y="3343275"/>
                </a:lnTo>
                <a:lnTo>
                  <a:pt x="0" y="0"/>
                </a:lnTo>
                <a:close/>
              </a:path>
            </a:pathLst>
          </a:custGeom>
          <a:blipFill>
            <a:blip r:embed="rId5"/>
            <a:stretch>
              <a:fillRect/>
            </a:stretch>
          </a:blipFill>
        </p:spPr>
        <p:txBody>
          <a:bodyPr/>
          <a:lstStyle/>
          <a:p>
            <a:endParaRPr lang="en-US"/>
          </a:p>
        </p:txBody>
      </p:sp>
      <p:sp>
        <p:nvSpPr>
          <p:cNvPr id="5" name="Freeform 5"/>
          <p:cNvSpPr/>
          <p:nvPr/>
        </p:nvSpPr>
        <p:spPr>
          <a:xfrm>
            <a:off x="7962900" y="0"/>
            <a:ext cx="3486150" cy="6858000"/>
          </a:xfrm>
          <a:custGeom>
            <a:avLst/>
            <a:gdLst/>
            <a:ahLst/>
            <a:cxnLst/>
            <a:rect l="l" t="t" r="r" b="b"/>
            <a:pathLst>
              <a:path w="3486150" h="6858000">
                <a:moveTo>
                  <a:pt x="0" y="0"/>
                </a:moveTo>
                <a:lnTo>
                  <a:pt x="3486150" y="0"/>
                </a:lnTo>
                <a:lnTo>
                  <a:pt x="3486150" y="6858000"/>
                </a:lnTo>
                <a:lnTo>
                  <a:pt x="0" y="6858000"/>
                </a:lnTo>
                <a:lnTo>
                  <a:pt x="0" y="0"/>
                </a:lnTo>
                <a:close/>
              </a:path>
            </a:pathLst>
          </a:custGeom>
          <a:blipFill>
            <a:blip r:embed="rId6"/>
            <a:stretch>
              <a:fillRect/>
            </a:stretch>
          </a:blipFill>
        </p:spPr>
        <p:txBody>
          <a:bodyPr/>
          <a:lstStyle/>
          <a:p>
            <a:endParaRPr lang="en-US"/>
          </a:p>
        </p:txBody>
      </p:sp>
      <p:sp>
        <p:nvSpPr>
          <p:cNvPr id="6" name="Freeform 6"/>
          <p:cNvSpPr/>
          <p:nvPr/>
        </p:nvSpPr>
        <p:spPr>
          <a:xfrm>
            <a:off x="4619795" y="3835557"/>
            <a:ext cx="3751563" cy="2574387"/>
          </a:xfrm>
          <a:custGeom>
            <a:avLst/>
            <a:gdLst/>
            <a:ahLst/>
            <a:cxnLst/>
            <a:rect l="l" t="t" r="r" b="b"/>
            <a:pathLst>
              <a:path w="3751563" h="2574387">
                <a:moveTo>
                  <a:pt x="0" y="0"/>
                </a:moveTo>
                <a:lnTo>
                  <a:pt x="3751563" y="0"/>
                </a:lnTo>
                <a:lnTo>
                  <a:pt x="3751563" y="2574387"/>
                </a:lnTo>
                <a:lnTo>
                  <a:pt x="0" y="257438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472355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146047"/>
            <a:ext cx="12318997" cy="755647"/>
          </a:xfrm>
          <a:custGeom>
            <a:avLst/>
            <a:gdLst/>
            <a:ahLst/>
            <a:cxnLst/>
            <a:rect l="l" t="t" r="r" b="b"/>
            <a:pathLst>
              <a:path w="12318997" h="755647">
                <a:moveTo>
                  <a:pt x="0" y="0"/>
                </a:moveTo>
                <a:lnTo>
                  <a:pt x="12318997" y="0"/>
                </a:lnTo>
                <a:lnTo>
                  <a:pt x="12318997" y="755647"/>
                </a:lnTo>
                <a:lnTo>
                  <a:pt x="0" y="755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96919" y="1000125"/>
            <a:ext cx="2981325" cy="2819400"/>
          </a:xfrm>
          <a:custGeom>
            <a:avLst/>
            <a:gdLst/>
            <a:ahLst/>
            <a:cxnLst/>
            <a:rect l="l" t="t" r="r" b="b"/>
            <a:pathLst>
              <a:path w="2981325" h="2819400">
                <a:moveTo>
                  <a:pt x="0" y="0"/>
                </a:moveTo>
                <a:lnTo>
                  <a:pt x="2981325" y="0"/>
                </a:lnTo>
                <a:lnTo>
                  <a:pt x="2981325" y="2819400"/>
                </a:lnTo>
                <a:lnTo>
                  <a:pt x="0" y="2819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8302619" y="1000125"/>
            <a:ext cx="3133725" cy="2819400"/>
          </a:xfrm>
          <a:custGeom>
            <a:avLst/>
            <a:gdLst/>
            <a:ahLst/>
            <a:cxnLst/>
            <a:rect l="l" t="t" r="r" b="b"/>
            <a:pathLst>
              <a:path w="3133725" h="2819400">
                <a:moveTo>
                  <a:pt x="0" y="0"/>
                </a:moveTo>
                <a:lnTo>
                  <a:pt x="3133725" y="0"/>
                </a:lnTo>
                <a:lnTo>
                  <a:pt x="3133725" y="2819400"/>
                </a:lnTo>
                <a:lnTo>
                  <a:pt x="0" y="2819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6469714" y="1005980"/>
            <a:ext cx="1733550" cy="2800350"/>
          </a:xfrm>
          <a:custGeom>
            <a:avLst/>
            <a:gdLst/>
            <a:ahLst/>
            <a:cxnLst/>
            <a:rect l="l" t="t" r="r" b="b"/>
            <a:pathLst>
              <a:path w="1733550" h="2800350">
                <a:moveTo>
                  <a:pt x="0" y="0"/>
                </a:moveTo>
                <a:lnTo>
                  <a:pt x="1733550" y="0"/>
                </a:lnTo>
                <a:lnTo>
                  <a:pt x="1733550" y="2800350"/>
                </a:lnTo>
                <a:lnTo>
                  <a:pt x="0" y="28003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p:cNvGrpSpPr>
            <a:grpSpLocks noChangeAspect="1"/>
          </p:cNvGrpSpPr>
          <p:nvPr/>
        </p:nvGrpSpPr>
        <p:grpSpPr>
          <a:xfrm>
            <a:off x="6873510" y="2863442"/>
            <a:ext cx="987429" cy="787153"/>
            <a:chOff x="-1016" y="-4699"/>
            <a:chExt cx="987425" cy="787146"/>
          </a:xfrm>
        </p:grpSpPr>
        <p:sp>
          <p:nvSpPr>
            <p:cNvPr id="7" name="Freeform 7"/>
            <p:cNvSpPr/>
            <p:nvPr/>
          </p:nvSpPr>
          <p:spPr>
            <a:xfrm>
              <a:off x="-1016" y="-4699"/>
              <a:ext cx="987425" cy="787146"/>
            </a:xfrm>
            <a:custGeom>
              <a:avLst/>
              <a:gdLst/>
              <a:ahLst/>
              <a:cxnLst/>
              <a:rect l="l" t="t" r="r" b="b"/>
              <a:pathLst>
                <a:path w="987425" h="787146">
                  <a:moveTo>
                    <a:pt x="936625" y="556006"/>
                  </a:moveTo>
                  <a:cubicBezTo>
                    <a:pt x="949198" y="552450"/>
                    <a:pt x="958342" y="541655"/>
                    <a:pt x="959866" y="528701"/>
                  </a:cubicBezTo>
                  <a:lnTo>
                    <a:pt x="985266" y="314833"/>
                  </a:lnTo>
                  <a:cubicBezTo>
                    <a:pt x="987425" y="297053"/>
                    <a:pt x="974852" y="281051"/>
                    <a:pt x="957326" y="278892"/>
                  </a:cubicBezTo>
                  <a:cubicBezTo>
                    <a:pt x="956691" y="278765"/>
                    <a:pt x="956056" y="278765"/>
                    <a:pt x="955294" y="278765"/>
                  </a:cubicBezTo>
                  <a:lnTo>
                    <a:pt x="837565" y="271780"/>
                  </a:lnTo>
                  <a:cubicBezTo>
                    <a:pt x="820801" y="270764"/>
                    <a:pt x="806069" y="283083"/>
                    <a:pt x="803910" y="299974"/>
                  </a:cubicBezTo>
                  <a:lnTo>
                    <a:pt x="796544" y="357124"/>
                  </a:lnTo>
                  <a:lnTo>
                    <a:pt x="778510" y="329311"/>
                  </a:lnTo>
                  <a:lnTo>
                    <a:pt x="782574" y="297307"/>
                  </a:lnTo>
                  <a:cubicBezTo>
                    <a:pt x="786003" y="270383"/>
                    <a:pt x="808736" y="250317"/>
                    <a:pt x="835660" y="250317"/>
                  </a:cubicBezTo>
                  <a:cubicBezTo>
                    <a:pt x="836676" y="250317"/>
                    <a:pt x="837819" y="250317"/>
                    <a:pt x="838835" y="250444"/>
                  </a:cubicBezTo>
                  <a:lnTo>
                    <a:pt x="889762" y="253492"/>
                  </a:lnTo>
                  <a:lnTo>
                    <a:pt x="897128" y="207899"/>
                  </a:lnTo>
                  <a:cubicBezTo>
                    <a:pt x="899922" y="190246"/>
                    <a:pt x="887984" y="173609"/>
                    <a:pt x="870585" y="170815"/>
                  </a:cubicBezTo>
                  <a:cubicBezTo>
                    <a:pt x="869569" y="170688"/>
                    <a:pt x="868680" y="170561"/>
                    <a:pt x="867664" y="170434"/>
                  </a:cubicBezTo>
                  <a:lnTo>
                    <a:pt x="771906" y="163957"/>
                  </a:lnTo>
                  <a:cubicBezTo>
                    <a:pt x="755269" y="162814"/>
                    <a:pt x="740664" y="174752"/>
                    <a:pt x="738124" y="191262"/>
                  </a:cubicBezTo>
                  <a:lnTo>
                    <a:pt x="728726" y="252222"/>
                  </a:lnTo>
                  <a:lnTo>
                    <a:pt x="711200" y="225171"/>
                  </a:lnTo>
                  <a:lnTo>
                    <a:pt x="716915" y="188087"/>
                  </a:lnTo>
                  <a:cubicBezTo>
                    <a:pt x="720852" y="161798"/>
                    <a:pt x="743331" y="142240"/>
                    <a:pt x="769747" y="142367"/>
                  </a:cubicBezTo>
                  <a:cubicBezTo>
                    <a:pt x="770890" y="142367"/>
                    <a:pt x="772160" y="142367"/>
                    <a:pt x="773303" y="142494"/>
                  </a:cubicBezTo>
                  <a:lnTo>
                    <a:pt x="794385" y="143891"/>
                  </a:lnTo>
                  <a:lnTo>
                    <a:pt x="797687" y="113665"/>
                  </a:lnTo>
                  <a:cubicBezTo>
                    <a:pt x="799592" y="95885"/>
                    <a:pt x="786892" y="79883"/>
                    <a:pt x="769239" y="77978"/>
                  </a:cubicBezTo>
                  <a:cubicBezTo>
                    <a:pt x="768858" y="77978"/>
                    <a:pt x="768604" y="77851"/>
                    <a:pt x="768223" y="77851"/>
                  </a:cubicBezTo>
                  <a:lnTo>
                    <a:pt x="693420" y="72009"/>
                  </a:lnTo>
                  <a:cubicBezTo>
                    <a:pt x="676148" y="70612"/>
                    <a:pt x="660908" y="83439"/>
                    <a:pt x="659003" y="100838"/>
                  </a:cubicBezTo>
                  <a:lnTo>
                    <a:pt x="654177" y="147320"/>
                  </a:lnTo>
                  <a:cubicBezTo>
                    <a:pt x="635000" y="131699"/>
                    <a:pt x="610997" y="123317"/>
                    <a:pt x="586359" y="123317"/>
                  </a:cubicBezTo>
                  <a:lnTo>
                    <a:pt x="576961" y="123317"/>
                  </a:lnTo>
                  <a:lnTo>
                    <a:pt x="576961" y="47752"/>
                  </a:lnTo>
                  <a:cubicBezTo>
                    <a:pt x="576961" y="39878"/>
                    <a:pt x="573913" y="32385"/>
                    <a:pt x="568452" y="26924"/>
                  </a:cubicBezTo>
                  <a:cubicBezTo>
                    <a:pt x="564515" y="23622"/>
                    <a:pt x="560070" y="20828"/>
                    <a:pt x="555371" y="18796"/>
                  </a:cubicBezTo>
                  <a:cubicBezTo>
                    <a:pt x="515874" y="254"/>
                    <a:pt x="470408" y="0"/>
                    <a:pt x="430784" y="18288"/>
                  </a:cubicBezTo>
                  <a:cubicBezTo>
                    <a:pt x="425323" y="20447"/>
                    <a:pt x="420116" y="23368"/>
                    <a:pt x="415290" y="26924"/>
                  </a:cubicBezTo>
                  <a:cubicBezTo>
                    <a:pt x="409829" y="32512"/>
                    <a:pt x="406781" y="40005"/>
                    <a:pt x="406781" y="47752"/>
                  </a:cubicBezTo>
                  <a:lnTo>
                    <a:pt x="406781" y="123317"/>
                  </a:lnTo>
                  <a:lnTo>
                    <a:pt x="396494" y="123317"/>
                  </a:lnTo>
                  <a:cubicBezTo>
                    <a:pt x="373253" y="123317"/>
                    <a:pt x="350647" y="130683"/>
                    <a:pt x="331978" y="144526"/>
                  </a:cubicBezTo>
                  <a:lnTo>
                    <a:pt x="327406" y="100711"/>
                  </a:lnTo>
                  <a:cubicBezTo>
                    <a:pt x="325628" y="83312"/>
                    <a:pt x="310388" y="70485"/>
                    <a:pt x="293116" y="71882"/>
                  </a:cubicBezTo>
                  <a:lnTo>
                    <a:pt x="218313" y="77724"/>
                  </a:lnTo>
                  <a:cubicBezTo>
                    <a:pt x="200660" y="79121"/>
                    <a:pt x="187452" y="94742"/>
                    <a:pt x="188849" y="112522"/>
                  </a:cubicBezTo>
                  <a:cubicBezTo>
                    <a:pt x="188849" y="112903"/>
                    <a:pt x="188849" y="113157"/>
                    <a:pt x="188976" y="113538"/>
                  </a:cubicBezTo>
                  <a:lnTo>
                    <a:pt x="192278" y="143764"/>
                  </a:lnTo>
                  <a:lnTo>
                    <a:pt x="213360" y="142367"/>
                  </a:lnTo>
                  <a:cubicBezTo>
                    <a:pt x="214503" y="142240"/>
                    <a:pt x="215773" y="142240"/>
                    <a:pt x="216916" y="142240"/>
                  </a:cubicBezTo>
                  <a:cubicBezTo>
                    <a:pt x="243332" y="142113"/>
                    <a:pt x="265811" y="161544"/>
                    <a:pt x="269748" y="187960"/>
                  </a:cubicBezTo>
                  <a:lnTo>
                    <a:pt x="274701" y="220472"/>
                  </a:lnTo>
                  <a:lnTo>
                    <a:pt x="257175" y="247523"/>
                  </a:lnTo>
                  <a:lnTo>
                    <a:pt x="248666" y="191262"/>
                  </a:lnTo>
                  <a:cubicBezTo>
                    <a:pt x="246126" y="174752"/>
                    <a:pt x="231394" y="162814"/>
                    <a:pt x="214884" y="163957"/>
                  </a:cubicBezTo>
                  <a:lnTo>
                    <a:pt x="119126" y="170434"/>
                  </a:lnTo>
                  <a:cubicBezTo>
                    <a:pt x="101473" y="171704"/>
                    <a:pt x="88138" y="187071"/>
                    <a:pt x="89281" y="204978"/>
                  </a:cubicBezTo>
                  <a:cubicBezTo>
                    <a:pt x="89408" y="205994"/>
                    <a:pt x="89408" y="206883"/>
                    <a:pt x="89662" y="207899"/>
                  </a:cubicBezTo>
                  <a:lnTo>
                    <a:pt x="97028" y="253492"/>
                  </a:lnTo>
                  <a:lnTo>
                    <a:pt x="147955" y="250444"/>
                  </a:lnTo>
                  <a:cubicBezTo>
                    <a:pt x="148971" y="250444"/>
                    <a:pt x="150114" y="250317"/>
                    <a:pt x="151130" y="250317"/>
                  </a:cubicBezTo>
                  <a:cubicBezTo>
                    <a:pt x="177927" y="250317"/>
                    <a:pt x="200660" y="270510"/>
                    <a:pt x="204089" y="297307"/>
                  </a:cubicBezTo>
                  <a:lnTo>
                    <a:pt x="207518" y="324612"/>
                  </a:lnTo>
                  <a:lnTo>
                    <a:pt x="189484" y="352425"/>
                  </a:lnTo>
                  <a:lnTo>
                    <a:pt x="182753" y="299974"/>
                  </a:lnTo>
                  <a:cubicBezTo>
                    <a:pt x="180594" y="283083"/>
                    <a:pt x="165862" y="270891"/>
                    <a:pt x="149098" y="271780"/>
                  </a:cubicBezTo>
                  <a:lnTo>
                    <a:pt x="31369" y="278765"/>
                  </a:lnTo>
                  <a:cubicBezTo>
                    <a:pt x="13589" y="279781"/>
                    <a:pt x="0" y="295021"/>
                    <a:pt x="1016" y="312801"/>
                  </a:cubicBezTo>
                  <a:cubicBezTo>
                    <a:pt x="1016" y="313436"/>
                    <a:pt x="1143" y="314198"/>
                    <a:pt x="1143" y="314833"/>
                  </a:cubicBezTo>
                  <a:lnTo>
                    <a:pt x="26543" y="528701"/>
                  </a:lnTo>
                  <a:cubicBezTo>
                    <a:pt x="28067" y="541655"/>
                    <a:pt x="37211" y="552577"/>
                    <a:pt x="49784" y="556006"/>
                  </a:cubicBezTo>
                  <a:lnTo>
                    <a:pt x="94234" y="568452"/>
                  </a:lnTo>
                  <a:lnTo>
                    <a:pt x="94234" y="613791"/>
                  </a:lnTo>
                  <a:lnTo>
                    <a:pt x="57023" y="613791"/>
                  </a:lnTo>
                  <a:cubicBezTo>
                    <a:pt x="36449" y="613791"/>
                    <a:pt x="19685" y="630682"/>
                    <a:pt x="19685" y="651510"/>
                  </a:cubicBezTo>
                  <a:lnTo>
                    <a:pt x="19685" y="659003"/>
                  </a:lnTo>
                  <a:cubicBezTo>
                    <a:pt x="11811" y="667893"/>
                    <a:pt x="12700" y="681609"/>
                    <a:pt x="21590" y="689483"/>
                  </a:cubicBezTo>
                  <a:cubicBezTo>
                    <a:pt x="30480" y="697357"/>
                    <a:pt x="43942" y="696468"/>
                    <a:pt x="51816" y="687578"/>
                  </a:cubicBezTo>
                  <a:cubicBezTo>
                    <a:pt x="58928" y="679450"/>
                    <a:pt x="58928" y="667131"/>
                    <a:pt x="51816" y="659003"/>
                  </a:cubicBezTo>
                  <a:lnTo>
                    <a:pt x="51816" y="651510"/>
                  </a:lnTo>
                  <a:cubicBezTo>
                    <a:pt x="51816" y="648589"/>
                    <a:pt x="54229" y="646049"/>
                    <a:pt x="57150" y="646049"/>
                  </a:cubicBezTo>
                  <a:lnTo>
                    <a:pt x="94488" y="646049"/>
                  </a:lnTo>
                  <a:lnTo>
                    <a:pt x="94488" y="658876"/>
                  </a:lnTo>
                  <a:cubicBezTo>
                    <a:pt x="86614" y="667766"/>
                    <a:pt x="87503" y="681482"/>
                    <a:pt x="96266" y="689356"/>
                  </a:cubicBezTo>
                  <a:cubicBezTo>
                    <a:pt x="105029" y="697230"/>
                    <a:pt x="118618" y="696468"/>
                    <a:pt x="126492" y="687451"/>
                  </a:cubicBezTo>
                  <a:cubicBezTo>
                    <a:pt x="133604" y="679323"/>
                    <a:pt x="133604" y="667004"/>
                    <a:pt x="126492" y="658749"/>
                  </a:cubicBezTo>
                  <a:lnTo>
                    <a:pt x="126492" y="646176"/>
                  </a:lnTo>
                  <a:lnTo>
                    <a:pt x="163830" y="646176"/>
                  </a:lnTo>
                  <a:cubicBezTo>
                    <a:pt x="166751" y="646176"/>
                    <a:pt x="169164" y="648589"/>
                    <a:pt x="169164" y="651637"/>
                  </a:cubicBezTo>
                  <a:lnTo>
                    <a:pt x="169164" y="659130"/>
                  </a:lnTo>
                  <a:cubicBezTo>
                    <a:pt x="161290" y="668020"/>
                    <a:pt x="162179" y="681736"/>
                    <a:pt x="171069" y="689610"/>
                  </a:cubicBezTo>
                  <a:cubicBezTo>
                    <a:pt x="179959" y="697484"/>
                    <a:pt x="193421" y="696595"/>
                    <a:pt x="201295" y="687705"/>
                  </a:cubicBezTo>
                  <a:cubicBezTo>
                    <a:pt x="208407" y="679577"/>
                    <a:pt x="208407" y="667258"/>
                    <a:pt x="201295" y="659130"/>
                  </a:cubicBezTo>
                  <a:lnTo>
                    <a:pt x="201295" y="651637"/>
                  </a:lnTo>
                  <a:cubicBezTo>
                    <a:pt x="201295" y="630809"/>
                    <a:pt x="184531" y="613918"/>
                    <a:pt x="163957" y="613918"/>
                  </a:cubicBezTo>
                  <a:lnTo>
                    <a:pt x="126492" y="613918"/>
                  </a:lnTo>
                  <a:lnTo>
                    <a:pt x="126492" y="583311"/>
                  </a:lnTo>
                  <a:cubicBezTo>
                    <a:pt x="133096" y="587629"/>
                    <a:pt x="140462" y="591058"/>
                    <a:pt x="148082" y="593090"/>
                  </a:cubicBezTo>
                  <a:lnTo>
                    <a:pt x="216916" y="611632"/>
                  </a:lnTo>
                  <a:cubicBezTo>
                    <a:pt x="251079" y="620903"/>
                    <a:pt x="285623" y="628269"/>
                    <a:pt x="320548" y="633984"/>
                  </a:cubicBezTo>
                  <a:lnTo>
                    <a:pt x="320548" y="734314"/>
                  </a:lnTo>
                  <a:cubicBezTo>
                    <a:pt x="320548" y="749173"/>
                    <a:pt x="330581" y="762000"/>
                    <a:pt x="344805" y="765683"/>
                  </a:cubicBezTo>
                  <a:lnTo>
                    <a:pt x="360934" y="769747"/>
                  </a:lnTo>
                  <a:cubicBezTo>
                    <a:pt x="447040" y="787146"/>
                    <a:pt x="535686" y="786384"/>
                    <a:pt x="621538" y="767715"/>
                  </a:cubicBezTo>
                  <a:lnTo>
                    <a:pt x="628015" y="765937"/>
                  </a:lnTo>
                  <a:cubicBezTo>
                    <a:pt x="641985" y="762127"/>
                    <a:pt x="651764" y="749427"/>
                    <a:pt x="651764" y="734822"/>
                  </a:cubicBezTo>
                  <a:lnTo>
                    <a:pt x="651764" y="635508"/>
                  </a:lnTo>
                  <a:cubicBezTo>
                    <a:pt x="689737" y="629666"/>
                    <a:pt x="727329" y="621792"/>
                    <a:pt x="764413" y="611886"/>
                  </a:cubicBezTo>
                  <a:lnTo>
                    <a:pt x="834898" y="592963"/>
                  </a:lnTo>
                  <a:cubicBezTo>
                    <a:pt x="844042" y="590550"/>
                    <a:pt x="852551" y="586359"/>
                    <a:pt x="860171" y="580644"/>
                  </a:cubicBezTo>
                  <a:lnTo>
                    <a:pt x="860171" y="613791"/>
                  </a:lnTo>
                  <a:lnTo>
                    <a:pt x="822706" y="613791"/>
                  </a:lnTo>
                  <a:cubicBezTo>
                    <a:pt x="802132" y="613791"/>
                    <a:pt x="785368" y="630682"/>
                    <a:pt x="785368" y="651510"/>
                  </a:cubicBezTo>
                  <a:lnTo>
                    <a:pt x="785368" y="659003"/>
                  </a:lnTo>
                  <a:cubicBezTo>
                    <a:pt x="777494" y="667893"/>
                    <a:pt x="778383" y="681609"/>
                    <a:pt x="787146" y="689483"/>
                  </a:cubicBezTo>
                  <a:cubicBezTo>
                    <a:pt x="795909" y="697357"/>
                    <a:pt x="809498" y="696595"/>
                    <a:pt x="817372" y="687578"/>
                  </a:cubicBezTo>
                  <a:cubicBezTo>
                    <a:pt x="824484" y="679450"/>
                    <a:pt x="824484" y="667131"/>
                    <a:pt x="817372" y="658876"/>
                  </a:cubicBezTo>
                  <a:lnTo>
                    <a:pt x="817372" y="651383"/>
                  </a:lnTo>
                  <a:cubicBezTo>
                    <a:pt x="817372" y="648462"/>
                    <a:pt x="819785" y="645922"/>
                    <a:pt x="822706" y="645922"/>
                  </a:cubicBezTo>
                  <a:lnTo>
                    <a:pt x="860044" y="645922"/>
                  </a:lnTo>
                  <a:lnTo>
                    <a:pt x="860044" y="658749"/>
                  </a:lnTo>
                  <a:cubicBezTo>
                    <a:pt x="852170" y="667639"/>
                    <a:pt x="853059" y="681355"/>
                    <a:pt x="861822" y="689229"/>
                  </a:cubicBezTo>
                  <a:cubicBezTo>
                    <a:pt x="870585" y="697103"/>
                    <a:pt x="884174" y="696341"/>
                    <a:pt x="892048" y="687324"/>
                  </a:cubicBezTo>
                  <a:cubicBezTo>
                    <a:pt x="899287" y="679196"/>
                    <a:pt x="899287" y="666877"/>
                    <a:pt x="892048" y="658622"/>
                  </a:cubicBezTo>
                  <a:lnTo>
                    <a:pt x="892048" y="646176"/>
                  </a:lnTo>
                  <a:lnTo>
                    <a:pt x="929386" y="646176"/>
                  </a:lnTo>
                  <a:cubicBezTo>
                    <a:pt x="932307" y="646176"/>
                    <a:pt x="934720" y="648589"/>
                    <a:pt x="934720" y="651637"/>
                  </a:cubicBezTo>
                  <a:lnTo>
                    <a:pt x="934720" y="659130"/>
                  </a:lnTo>
                  <a:cubicBezTo>
                    <a:pt x="926846" y="668020"/>
                    <a:pt x="927735" y="681736"/>
                    <a:pt x="936625" y="689610"/>
                  </a:cubicBezTo>
                  <a:cubicBezTo>
                    <a:pt x="945515" y="697484"/>
                    <a:pt x="958977" y="696595"/>
                    <a:pt x="966851" y="687705"/>
                  </a:cubicBezTo>
                  <a:cubicBezTo>
                    <a:pt x="973963" y="679577"/>
                    <a:pt x="973963" y="667258"/>
                    <a:pt x="966851" y="659130"/>
                  </a:cubicBezTo>
                  <a:lnTo>
                    <a:pt x="966851" y="651637"/>
                  </a:lnTo>
                  <a:cubicBezTo>
                    <a:pt x="966851" y="630809"/>
                    <a:pt x="950087" y="613918"/>
                    <a:pt x="929386" y="613918"/>
                  </a:cubicBezTo>
                  <a:lnTo>
                    <a:pt x="892175" y="613918"/>
                  </a:lnTo>
                  <a:lnTo>
                    <a:pt x="892175" y="568452"/>
                  </a:lnTo>
                  <a:close/>
                  <a:moveTo>
                    <a:pt x="753364" y="570230"/>
                  </a:moveTo>
                  <a:cubicBezTo>
                    <a:pt x="667893" y="593217"/>
                    <a:pt x="579755" y="604774"/>
                    <a:pt x="491236" y="604774"/>
                  </a:cubicBezTo>
                  <a:cubicBezTo>
                    <a:pt x="402336" y="604774"/>
                    <a:pt x="313817" y="593090"/>
                    <a:pt x="227965" y="569849"/>
                  </a:cubicBezTo>
                  <a:lnTo>
                    <a:pt x="159131" y="551307"/>
                  </a:lnTo>
                  <a:cubicBezTo>
                    <a:pt x="143256" y="547878"/>
                    <a:pt x="133223" y="532130"/>
                    <a:pt x="136779" y="516128"/>
                  </a:cubicBezTo>
                  <a:cubicBezTo>
                    <a:pt x="137541" y="512445"/>
                    <a:pt x="139065" y="509016"/>
                    <a:pt x="141097" y="505968"/>
                  </a:cubicBezTo>
                  <a:lnTo>
                    <a:pt x="342646" y="194056"/>
                  </a:lnTo>
                  <a:cubicBezTo>
                    <a:pt x="355092" y="176530"/>
                    <a:pt x="375158" y="166243"/>
                    <a:pt x="396494" y="166370"/>
                  </a:cubicBezTo>
                  <a:lnTo>
                    <a:pt x="586359" y="166370"/>
                  </a:lnTo>
                  <a:cubicBezTo>
                    <a:pt x="607695" y="166116"/>
                    <a:pt x="627761" y="176530"/>
                    <a:pt x="640207" y="194056"/>
                  </a:cubicBezTo>
                  <a:lnTo>
                    <a:pt x="842010" y="505968"/>
                  </a:lnTo>
                  <a:cubicBezTo>
                    <a:pt x="851027" y="519557"/>
                    <a:pt x="847471" y="537845"/>
                    <a:pt x="834009" y="546989"/>
                  </a:cubicBezTo>
                  <a:cubicBezTo>
                    <a:pt x="830961" y="549021"/>
                    <a:pt x="827532" y="550545"/>
                    <a:pt x="823849" y="551307"/>
                  </a:cubicBezTo>
                  <a:close/>
                </a:path>
              </a:pathLst>
            </a:custGeom>
            <a:solidFill>
              <a:srgbClr val="00A1BE"/>
            </a:solidFill>
          </p:spPr>
          <p:txBody>
            <a:bodyPr/>
            <a:lstStyle/>
            <a:p>
              <a:endParaRPr lang="en-US"/>
            </a:p>
          </p:txBody>
        </p:sp>
      </p:grpSp>
      <p:sp>
        <p:nvSpPr>
          <p:cNvPr id="8" name="TextBox 8"/>
          <p:cNvSpPr txBox="1"/>
          <p:nvPr/>
        </p:nvSpPr>
        <p:spPr>
          <a:xfrm>
            <a:off x="1503045" y="346500"/>
            <a:ext cx="3449999" cy="339027"/>
          </a:xfrm>
          <a:prstGeom prst="rect">
            <a:avLst/>
          </a:prstGeom>
        </p:spPr>
        <p:txBody>
          <a:bodyPr lIns="0" tIns="0" rIns="0" bIns="0" rtlCol="0" anchor="t">
            <a:spAutoFit/>
          </a:bodyPr>
          <a:lstStyle/>
          <a:p>
            <a:pPr algn="l">
              <a:lnSpc>
                <a:spcPts val="2838"/>
              </a:lnSpc>
            </a:pPr>
            <a:r>
              <a:rPr lang="en-US" sz="2027" b="1" i="1">
                <a:solidFill>
                  <a:srgbClr val="FFFFFF"/>
                </a:solidFill>
                <a:latin typeface="Montserrat Ultra-Bold Italics"/>
                <a:ea typeface="Montserrat Ultra-Bold Italics"/>
                <a:cs typeface="Montserrat Ultra-Bold Italics"/>
                <a:sym typeface="Montserrat Ultra-Bold Italics"/>
              </a:rPr>
              <a:t>Respondent Summary</a:t>
            </a:r>
          </a:p>
        </p:txBody>
      </p:sp>
      <p:sp>
        <p:nvSpPr>
          <p:cNvPr id="9" name="TextBox 9"/>
          <p:cNvSpPr txBox="1"/>
          <p:nvPr/>
        </p:nvSpPr>
        <p:spPr>
          <a:xfrm>
            <a:off x="6643754" y="375114"/>
            <a:ext cx="5216728" cy="264096"/>
          </a:xfrm>
          <a:prstGeom prst="rect">
            <a:avLst/>
          </a:prstGeom>
        </p:spPr>
        <p:txBody>
          <a:bodyPr lIns="0" tIns="0" rIns="0" bIns="0" rtlCol="0" anchor="t">
            <a:spAutoFit/>
          </a:bodyPr>
          <a:lstStyle/>
          <a:p>
            <a:pPr algn="l">
              <a:lnSpc>
                <a:spcPts val="2243"/>
              </a:lnSpc>
            </a:pPr>
            <a:r>
              <a:rPr lang="en-US" sz="1602" b="1" i="1">
                <a:solidFill>
                  <a:srgbClr val="202020"/>
                </a:solidFill>
                <a:latin typeface="Montserrat Ultra-Bold Italics"/>
                <a:ea typeface="Montserrat Ultra-Bold Italics"/>
                <a:cs typeface="Montserrat Ultra-Bold Italics"/>
                <a:sym typeface="Montserrat Ultra-Bold Italics"/>
              </a:rPr>
              <a:t>131</a:t>
            </a:r>
            <a:r>
              <a:rPr lang="en-US" sz="1602" b="1">
                <a:solidFill>
                  <a:srgbClr val="202020"/>
                </a:solidFill>
                <a:latin typeface="Montserrat Medium"/>
                <a:ea typeface="Montserrat Medium"/>
                <a:cs typeface="Montserrat Medium"/>
                <a:sym typeface="Montserrat Medium"/>
              </a:rPr>
              <a:t> Industry Professionals completed the survey</a:t>
            </a:r>
          </a:p>
        </p:txBody>
      </p:sp>
      <p:sp>
        <p:nvSpPr>
          <p:cNvPr id="10" name="Freeform 10"/>
          <p:cNvSpPr/>
          <p:nvPr/>
        </p:nvSpPr>
        <p:spPr>
          <a:xfrm>
            <a:off x="4636809" y="1024775"/>
            <a:ext cx="1733550" cy="2800350"/>
          </a:xfrm>
          <a:custGeom>
            <a:avLst/>
            <a:gdLst/>
            <a:ahLst/>
            <a:cxnLst/>
            <a:rect l="l" t="t" r="r" b="b"/>
            <a:pathLst>
              <a:path w="1733550" h="2800350">
                <a:moveTo>
                  <a:pt x="0" y="0"/>
                </a:moveTo>
                <a:lnTo>
                  <a:pt x="1733550" y="0"/>
                </a:lnTo>
                <a:lnTo>
                  <a:pt x="1733550" y="2800350"/>
                </a:lnTo>
                <a:lnTo>
                  <a:pt x="0" y="28003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3898178" y="1019175"/>
            <a:ext cx="1733550" cy="2800350"/>
          </a:xfrm>
          <a:custGeom>
            <a:avLst/>
            <a:gdLst/>
            <a:ahLst/>
            <a:cxnLst/>
            <a:rect l="l" t="t" r="r" b="b"/>
            <a:pathLst>
              <a:path w="1733550" h="2800350">
                <a:moveTo>
                  <a:pt x="0" y="0"/>
                </a:moveTo>
                <a:lnTo>
                  <a:pt x="1733550" y="0"/>
                </a:lnTo>
                <a:lnTo>
                  <a:pt x="1733550" y="2800350"/>
                </a:lnTo>
                <a:lnTo>
                  <a:pt x="0" y="28003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4001781" y="1687087"/>
            <a:ext cx="2179327" cy="434679"/>
          </a:xfrm>
          <a:prstGeom prst="rect">
            <a:avLst/>
          </a:prstGeom>
        </p:spPr>
        <p:txBody>
          <a:bodyPr lIns="0" tIns="0" rIns="0" bIns="0" rtlCol="0" anchor="t">
            <a:spAutoFit/>
          </a:bodyPr>
          <a:lstStyle/>
          <a:p>
            <a:pPr algn="ctr">
              <a:lnSpc>
                <a:spcPts val="1719"/>
              </a:lnSpc>
            </a:pPr>
            <a:r>
              <a:rPr lang="en-US" sz="1338" b="1" spc="5">
                <a:solidFill>
                  <a:srgbClr val="404040"/>
                </a:solidFill>
                <a:latin typeface="Montserrat Bold"/>
                <a:ea typeface="Montserrat Bold"/>
                <a:cs typeface="Montserrat Bold"/>
                <a:sym typeface="Montserrat Bold"/>
              </a:rPr>
              <a:t>54%  Primary Producer/ Manufacturer</a:t>
            </a:r>
          </a:p>
        </p:txBody>
      </p:sp>
      <p:sp>
        <p:nvSpPr>
          <p:cNvPr id="13" name="TextBox 13"/>
          <p:cNvSpPr txBox="1"/>
          <p:nvPr/>
        </p:nvSpPr>
        <p:spPr>
          <a:xfrm>
            <a:off x="4026323" y="2411796"/>
            <a:ext cx="2414159" cy="1112454"/>
          </a:xfrm>
          <a:prstGeom prst="rect">
            <a:avLst/>
          </a:prstGeom>
        </p:spPr>
        <p:txBody>
          <a:bodyPr lIns="0" tIns="0" rIns="0" bIns="0" rtlCol="0" anchor="t">
            <a:spAutoFit/>
          </a:bodyPr>
          <a:lstStyle/>
          <a:p>
            <a:pPr algn="l">
              <a:lnSpc>
                <a:spcPts val="2228"/>
              </a:lnSpc>
            </a:pPr>
            <a:r>
              <a:rPr lang="en-US" sz="1338" b="1" spc="2">
                <a:solidFill>
                  <a:srgbClr val="404040"/>
                </a:solidFill>
                <a:latin typeface="Montserrat Bold"/>
                <a:ea typeface="Montserrat Bold"/>
                <a:cs typeface="Montserrat Bold"/>
                <a:sym typeface="Montserrat Bold"/>
              </a:rPr>
              <a:t>24%  Retail </a:t>
            </a:r>
          </a:p>
          <a:p>
            <a:pPr algn="l">
              <a:lnSpc>
                <a:spcPts val="2228"/>
              </a:lnSpc>
            </a:pPr>
            <a:r>
              <a:rPr lang="en-US" sz="1338" b="1" spc="2">
                <a:solidFill>
                  <a:srgbClr val="404040"/>
                </a:solidFill>
                <a:latin typeface="Montserrat Bold"/>
                <a:ea typeface="Montserrat Bold"/>
                <a:cs typeface="Montserrat Bold"/>
                <a:sym typeface="Montserrat Bold"/>
              </a:rPr>
              <a:t>16%   Trading/Distribution  9%    Supplier  </a:t>
            </a:r>
          </a:p>
          <a:p>
            <a:pPr algn="l">
              <a:lnSpc>
                <a:spcPts val="2228"/>
              </a:lnSpc>
            </a:pPr>
            <a:r>
              <a:rPr lang="en-US" sz="1338" b="1" spc="2">
                <a:solidFill>
                  <a:srgbClr val="404040"/>
                </a:solidFill>
                <a:latin typeface="Montserrat Bold"/>
                <a:ea typeface="Montserrat Bold"/>
                <a:cs typeface="Montserrat Bold"/>
                <a:sym typeface="Montserrat Bold"/>
              </a:rPr>
              <a:t>5%    Import/Export Sales</a:t>
            </a:r>
          </a:p>
        </p:txBody>
      </p:sp>
      <p:sp>
        <p:nvSpPr>
          <p:cNvPr id="14" name="Freeform 14"/>
          <p:cNvSpPr/>
          <p:nvPr/>
        </p:nvSpPr>
        <p:spPr>
          <a:xfrm>
            <a:off x="804740" y="3914775"/>
            <a:ext cx="2981325" cy="2819400"/>
          </a:xfrm>
          <a:custGeom>
            <a:avLst/>
            <a:gdLst/>
            <a:ahLst/>
            <a:cxnLst/>
            <a:rect l="l" t="t" r="r" b="b"/>
            <a:pathLst>
              <a:path w="2981325" h="2819400">
                <a:moveTo>
                  <a:pt x="0" y="0"/>
                </a:moveTo>
                <a:lnTo>
                  <a:pt x="2981325" y="0"/>
                </a:lnTo>
                <a:lnTo>
                  <a:pt x="2981325" y="2819400"/>
                </a:lnTo>
                <a:lnTo>
                  <a:pt x="0" y="2819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971719" y="3910616"/>
            <a:ext cx="2981325" cy="2819400"/>
          </a:xfrm>
          <a:custGeom>
            <a:avLst/>
            <a:gdLst/>
            <a:ahLst/>
            <a:cxnLst/>
            <a:rect l="l" t="t" r="r" b="b"/>
            <a:pathLst>
              <a:path w="2981325" h="2819400">
                <a:moveTo>
                  <a:pt x="0" y="0"/>
                </a:moveTo>
                <a:lnTo>
                  <a:pt x="2981325" y="0"/>
                </a:lnTo>
                <a:lnTo>
                  <a:pt x="2981325" y="2819400"/>
                </a:lnTo>
                <a:lnTo>
                  <a:pt x="0" y="2819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TextBox 16"/>
          <p:cNvSpPr txBox="1"/>
          <p:nvPr/>
        </p:nvSpPr>
        <p:spPr>
          <a:xfrm>
            <a:off x="1169178" y="4593738"/>
            <a:ext cx="1214409" cy="1559034"/>
          </a:xfrm>
          <a:prstGeom prst="rect">
            <a:avLst/>
          </a:prstGeom>
        </p:spPr>
        <p:txBody>
          <a:bodyPr lIns="0" tIns="0" rIns="0" bIns="0" rtlCol="0" anchor="t">
            <a:spAutoFit/>
          </a:bodyPr>
          <a:lstStyle/>
          <a:p>
            <a:pPr algn="just">
              <a:lnSpc>
                <a:spcPts val="3117"/>
              </a:lnSpc>
            </a:pPr>
            <a:r>
              <a:rPr lang="en-US" sz="1550" b="1">
                <a:solidFill>
                  <a:srgbClr val="404040"/>
                </a:solidFill>
                <a:latin typeface="Arial Bold"/>
                <a:ea typeface="Arial Bold"/>
                <a:cs typeface="Arial Bold"/>
                <a:sym typeface="Arial Bold"/>
              </a:rPr>
              <a:t>U.S. </a:t>
            </a:r>
            <a:r>
              <a:rPr lang="en-US" sz="1550" b="1">
                <a:solidFill>
                  <a:srgbClr val="206280"/>
                </a:solidFill>
                <a:latin typeface="Arial Bold"/>
                <a:ea typeface="Arial Bold"/>
                <a:cs typeface="Arial Bold"/>
                <a:sym typeface="Arial Bold"/>
              </a:rPr>
              <a:t> </a:t>
            </a:r>
            <a:endParaRPr lang="en-US" sz="1550">
              <a:sym typeface="Arial Bold"/>
            </a:endParaRPr>
          </a:p>
          <a:p>
            <a:pPr algn="just">
              <a:lnSpc>
                <a:spcPts val="3117"/>
              </a:lnSpc>
            </a:pPr>
            <a:r>
              <a:rPr lang="en-US" sz="1550" b="1">
                <a:solidFill>
                  <a:srgbClr val="404040"/>
                </a:solidFill>
                <a:latin typeface="Arial Bold"/>
                <a:ea typeface="Arial Bold"/>
                <a:cs typeface="Arial Bold"/>
                <a:sym typeface="Arial Bold"/>
              </a:rPr>
              <a:t>Canada </a:t>
            </a:r>
            <a:r>
              <a:rPr lang="en-US" sz="1550" b="1">
                <a:solidFill>
                  <a:srgbClr val="206280"/>
                </a:solidFill>
                <a:latin typeface="Arial Bold"/>
                <a:ea typeface="Arial Bold"/>
                <a:cs typeface="Arial Bold"/>
                <a:sym typeface="Arial Bold"/>
              </a:rPr>
              <a:t> </a:t>
            </a:r>
            <a:endParaRPr lang="en-US" sz="1550"/>
          </a:p>
          <a:p>
            <a:pPr algn="just">
              <a:lnSpc>
                <a:spcPts val="3117"/>
              </a:lnSpc>
            </a:pPr>
            <a:r>
              <a:rPr lang="en-US" sz="1550" b="1">
                <a:solidFill>
                  <a:srgbClr val="404040"/>
                </a:solidFill>
                <a:latin typeface="Arial Bold"/>
                <a:ea typeface="Arial Bold"/>
                <a:cs typeface="Arial Bold"/>
                <a:sym typeface="Arial Bold"/>
              </a:rPr>
              <a:t>UK </a:t>
            </a:r>
            <a:r>
              <a:rPr lang="en-US" sz="1550" b="1">
                <a:solidFill>
                  <a:srgbClr val="206280"/>
                </a:solidFill>
                <a:latin typeface="Arial Bold"/>
                <a:ea typeface="Arial Bold"/>
                <a:cs typeface="Arial Bold"/>
                <a:sym typeface="Arial Bold"/>
              </a:rPr>
              <a:t> </a:t>
            </a:r>
            <a:endParaRPr lang="en-US" sz="1550" b="1">
              <a:solidFill>
                <a:srgbClr val="206280"/>
              </a:solidFill>
              <a:latin typeface="Arial Bold"/>
              <a:ea typeface="Arial Bold"/>
              <a:cs typeface="Arial Bold"/>
            </a:endParaRPr>
          </a:p>
          <a:p>
            <a:pPr algn="just">
              <a:lnSpc>
                <a:spcPts val="3117"/>
              </a:lnSpc>
            </a:pPr>
            <a:r>
              <a:rPr lang="en-US" sz="1550" b="1">
                <a:solidFill>
                  <a:srgbClr val="404040"/>
                </a:solidFill>
                <a:latin typeface="Arial Bold"/>
                <a:ea typeface="Arial Bold"/>
                <a:cs typeface="Arial Bold"/>
                <a:sym typeface="Arial Bold"/>
              </a:rPr>
              <a:t>Other </a:t>
            </a:r>
            <a:endParaRPr lang="en-US" sz="1550" b="1">
              <a:solidFill>
                <a:srgbClr val="404040"/>
              </a:solidFill>
              <a:latin typeface="Arial Bold"/>
              <a:ea typeface="Arial Bold"/>
              <a:cs typeface="Arial Bold"/>
            </a:endParaRPr>
          </a:p>
        </p:txBody>
      </p:sp>
      <p:sp>
        <p:nvSpPr>
          <p:cNvPr id="17" name="Freeform 17"/>
          <p:cNvSpPr/>
          <p:nvPr/>
        </p:nvSpPr>
        <p:spPr>
          <a:xfrm>
            <a:off x="5091445" y="3914775"/>
            <a:ext cx="2981325" cy="2819400"/>
          </a:xfrm>
          <a:custGeom>
            <a:avLst/>
            <a:gdLst/>
            <a:ahLst/>
            <a:cxnLst/>
            <a:rect l="l" t="t" r="r" b="b"/>
            <a:pathLst>
              <a:path w="2981325" h="2819400">
                <a:moveTo>
                  <a:pt x="0" y="0"/>
                </a:moveTo>
                <a:lnTo>
                  <a:pt x="2981325" y="0"/>
                </a:lnTo>
                <a:lnTo>
                  <a:pt x="2981325" y="2819400"/>
                </a:lnTo>
                <a:lnTo>
                  <a:pt x="0" y="2819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8" name="Freeform 18"/>
          <p:cNvSpPr/>
          <p:nvPr/>
        </p:nvSpPr>
        <p:spPr>
          <a:xfrm>
            <a:off x="8058482" y="3914775"/>
            <a:ext cx="2981325" cy="2819400"/>
          </a:xfrm>
          <a:custGeom>
            <a:avLst/>
            <a:gdLst/>
            <a:ahLst/>
            <a:cxnLst/>
            <a:rect l="l" t="t" r="r" b="b"/>
            <a:pathLst>
              <a:path w="2981325" h="2819400">
                <a:moveTo>
                  <a:pt x="0" y="0"/>
                </a:moveTo>
                <a:lnTo>
                  <a:pt x="2981325" y="0"/>
                </a:lnTo>
                <a:lnTo>
                  <a:pt x="2981325" y="2819400"/>
                </a:lnTo>
                <a:lnTo>
                  <a:pt x="0" y="2819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9" name="Group 19"/>
          <p:cNvGrpSpPr/>
          <p:nvPr/>
        </p:nvGrpSpPr>
        <p:grpSpPr>
          <a:xfrm>
            <a:off x="8702621" y="4672529"/>
            <a:ext cx="2054899" cy="1783186"/>
            <a:chOff x="0" y="0"/>
            <a:chExt cx="2739865" cy="2377582"/>
          </a:xfrm>
        </p:grpSpPr>
        <p:sp>
          <p:nvSpPr>
            <p:cNvPr id="20" name="TextBox 20"/>
            <p:cNvSpPr txBox="1"/>
            <p:nvPr/>
          </p:nvSpPr>
          <p:spPr>
            <a:xfrm>
              <a:off x="0" y="-142875"/>
              <a:ext cx="1692186" cy="2494553"/>
            </a:xfrm>
            <a:prstGeom prst="rect">
              <a:avLst/>
            </a:prstGeom>
          </p:spPr>
          <p:txBody>
            <a:bodyPr lIns="0" tIns="0" rIns="0" bIns="0" rtlCol="0" anchor="t">
              <a:spAutoFit/>
            </a:bodyPr>
            <a:lstStyle/>
            <a:p>
              <a:pPr algn="just">
                <a:lnSpc>
                  <a:spcPts val="3005"/>
                </a:lnSpc>
              </a:pPr>
              <a:r>
                <a:rPr lang="en-US" sz="1577" b="1" spc="6">
                  <a:solidFill>
                    <a:srgbClr val="404040"/>
                  </a:solidFill>
                  <a:latin typeface="Arial Bold"/>
                  <a:ea typeface="Arial Bold"/>
                  <a:cs typeface="Arial Bold"/>
                  <a:sym typeface="Arial Bold"/>
                </a:rPr>
                <a:t>&lt;$10M $10-$100M $100-500M $500-$1B $1B+ </a:t>
              </a:r>
            </a:p>
          </p:txBody>
        </p:sp>
        <p:sp>
          <p:nvSpPr>
            <p:cNvPr id="21" name="TextBox 21"/>
            <p:cNvSpPr txBox="1"/>
            <p:nvPr/>
          </p:nvSpPr>
          <p:spPr>
            <a:xfrm>
              <a:off x="1879040" y="-116971"/>
              <a:ext cx="860825" cy="2494553"/>
            </a:xfrm>
            <a:prstGeom prst="rect">
              <a:avLst/>
            </a:prstGeom>
          </p:spPr>
          <p:txBody>
            <a:bodyPr lIns="0" tIns="0" rIns="0" bIns="0" rtlCol="0" anchor="t">
              <a:spAutoFit/>
            </a:bodyPr>
            <a:lstStyle/>
            <a:p>
              <a:pPr algn="just">
                <a:lnSpc>
                  <a:spcPts val="3005"/>
                </a:lnSpc>
              </a:pPr>
              <a:r>
                <a:rPr lang="en-US" sz="1577" b="1">
                  <a:solidFill>
                    <a:srgbClr val="404040"/>
                  </a:solidFill>
                  <a:latin typeface="Arial Bold"/>
                  <a:ea typeface="Arial Bold"/>
                  <a:cs typeface="Arial Bold"/>
                  <a:sym typeface="Arial Bold"/>
                </a:rPr>
                <a:t>11% 15% 23%  5% 30%</a:t>
              </a:r>
            </a:p>
          </p:txBody>
        </p:sp>
      </p:grpSp>
      <p:sp>
        <p:nvSpPr>
          <p:cNvPr id="22" name="TextBox 22"/>
          <p:cNvSpPr txBox="1"/>
          <p:nvPr/>
        </p:nvSpPr>
        <p:spPr>
          <a:xfrm>
            <a:off x="3162048" y="4613166"/>
            <a:ext cx="1142000" cy="1559034"/>
          </a:xfrm>
          <a:prstGeom prst="rect">
            <a:avLst/>
          </a:prstGeom>
        </p:spPr>
        <p:txBody>
          <a:bodyPr lIns="0" tIns="0" rIns="0" bIns="0" rtlCol="0" anchor="t">
            <a:spAutoFit/>
          </a:bodyPr>
          <a:lstStyle/>
          <a:p>
            <a:pPr algn="just">
              <a:lnSpc>
                <a:spcPts val="3117"/>
              </a:lnSpc>
            </a:pPr>
            <a:r>
              <a:rPr lang="en-US" sz="1577" b="1">
                <a:solidFill>
                  <a:srgbClr val="404040"/>
                </a:solidFill>
                <a:latin typeface="Arial Bold"/>
                <a:ea typeface="Arial Bold"/>
                <a:cs typeface="Arial Bold"/>
                <a:sym typeface="Arial Bold"/>
              </a:rPr>
              <a:t>U.S. </a:t>
            </a:r>
            <a:r>
              <a:rPr lang="en-US" sz="1577" b="1">
                <a:solidFill>
                  <a:srgbClr val="206280"/>
                </a:solidFill>
                <a:latin typeface="Arial Bold"/>
                <a:ea typeface="Arial Bold"/>
                <a:cs typeface="Arial Bold"/>
                <a:sym typeface="Arial Bold"/>
              </a:rPr>
              <a:t> </a:t>
            </a:r>
            <a:r>
              <a:rPr lang="en-US" sz="1577" b="1">
                <a:solidFill>
                  <a:srgbClr val="404040"/>
                </a:solidFill>
                <a:latin typeface="Arial Bold"/>
                <a:ea typeface="Arial Bold"/>
                <a:cs typeface="Arial Bold"/>
                <a:sym typeface="Arial Bold"/>
              </a:rPr>
              <a:t>Canada </a:t>
            </a:r>
          </a:p>
          <a:p>
            <a:pPr algn="just">
              <a:lnSpc>
                <a:spcPts val="3117"/>
              </a:lnSpc>
            </a:pPr>
            <a:r>
              <a:rPr lang="en-US" sz="1577" b="1">
                <a:solidFill>
                  <a:srgbClr val="404040"/>
                </a:solidFill>
                <a:latin typeface="Arial Bold"/>
                <a:ea typeface="Arial Bold"/>
                <a:cs typeface="Arial Bold"/>
                <a:sym typeface="Arial Bold"/>
              </a:rPr>
              <a:t>UK </a:t>
            </a:r>
          </a:p>
          <a:p>
            <a:pPr algn="just">
              <a:lnSpc>
                <a:spcPts val="3117"/>
              </a:lnSpc>
            </a:pPr>
            <a:r>
              <a:rPr lang="en-US" sz="1577" b="1">
                <a:solidFill>
                  <a:srgbClr val="404040"/>
                </a:solidFill>
                <a:latin typeface="Arial Bold"/>
                <a:ea typeface="Arial Bold"/>
                <a:cs typeface="Arial Bold"/>
                <a:sym typeface="Arial Bold"/>
              </a:rPr>
              <a:t>Other </a:t>
            </a:r>
          </a:p>
        </p:txBody>
      </p:sp>
      <p:sp>
        <p:nvSpPr>
          <p:cNvPr id="23" name="TextBox 23"/>
          <p:cNvSpPr txBox="1"/>
          <p:nvPr/>
        </p:nvSpPr>
        <p:spPr>
          <a:xfrm>
            <a:off x="4026323" y="2167095"/>
            <a:ext cx="1477261" cy="231728"/>
          </a:xfrm>
          <a:prstGeom prst="rect">
            <a:avLst/>
          </a:prstGeom>
        </p:spPr>
        <p:txBody>
          <a:bodyPr lIns="0" tIns="0" rIns="0" bIns="0" rtlCol="0" anchor="t">
            <a:spAutoFit/>
          </a:bodyPr>
          <a:lstStyle/>
          <a:p>
            <a:pPr algn="l">
              <a:lnSpc>
                <a:spcPts val="1870"/>
              </a:lnSpc>
            </a:pPr>
            <a:r>
              <a:rPr lang="en-US" sz="1336" b="1" spc="6">
                <a:solidFill>
                  <a:srgbClr val="404040"/>
                </a:solidFill>
                <a:latin typeface="Montserrat Bold"/>
                <a:ea typeface="Montserrat Bold"/>
                <a:cs typeface="Montserrat Bold"/>
                <a:sym typeface="Montserrat Bold"/>
              </a:rPr>
              <a:t>29%  Wholesaler</a:t>
            </a:r>
          </a:p>
        </p:txBody>
      </p:sp>
      <p:sp>
        <p:nvSpPr>
          <p:cNvPr id="24" name="TextBox 24"/>
          <p:cNvSpPr txBox="1"/>
          <p:nvPr/>
        </p:nvSpPr>
        <p:spPr>
          <a:xfrm>
            <a:off x="1486243" y="3223641"/>
            <a:ext cx="44377" cy="159591"/>
          </a:xfrm>
          <a:prstGeom prst="rect">
            <a:avLst/>
          </a:prstGeom>
        </p:spPr>
        <p:txBody>
          <a:bodyPr lIns="0" tIns="0" rIns="0" bIns="0" rtlCol="0" anchor="t">
            <a:spAutoFit/>
          </a:bodyPr>
          <a:lstStyle/>
          <a:p>
            <a:pPr algn="l">
              <a:lnSpc>
                <a:spcPts val="751"/>
              </a:lnSpc>
            </a:pPr>
            <a:r>
              <a:rPr lang="en-US" sz="1502" b="1">
                <a:solidFill>
                  <a:srgbClr val="404040"/>
                </a:solidFill>
                <a:latin typeface="Arial Bold"/>
                <a:ea typeface="Arial Bold"/>
                <a:cs typeface="Arial Bold"/>
                <a:sym typeface="Arial Bold"/>
              </a:rPr>
              <a:t> </a:t>
            </a:r>
          </a:p>
        </p:txBody>
      </p:sp>
      <p:sp>
        <p:nvSpPr>
          <p:cNvPr id="25" name="TextBox 25"/>
          <p:cNvSpPr txBox="1"/>
          <p:nvPr/>
        </p:nvSpPr>
        <p:spPr>
          <a:xfrm>
            <a:off x="4111384" y="1124452"/>
            <a:ext cx="2005247" cy="281241"/>
          </a:xfrm>
          <a:prstGeom prst="rect">
            <a:avLst/>
          </a:prstGeom>
        </p:spPr>
        <p:txBody>
          <a:bodyPr lIns="0" tIns="0" rIns="0" bIns="0" rtlCol="0" anchor="t">
            <a:spAutoFit/>
          </a:bodyPr>
          <a:lstStyle/>
          <a:p>
            <a:pPr algn="l">
              <a:lnSpc>
                <a:spcPts val="2346"/>
              </a:lnSpc>
            </a:pPr>
            <a:r>
              <a:rPr lang="en-US" sz="1676" b="1">
                <a:solidFill>
                  <a:srgbClr val="000000"/>
                </a:solidFill>
                <a:latin typeface="Montserrat Bold"/>
                <a:ea typeface="Montserrat Bold"/>
                <a:cs typeface="Montserrat Bold"/>
                <a:sym typeface="Montserrat Bold"/>
              </a:rPr>
              <a:t>Type of Business</a:t>
            </a:r>
          </a:p>
        </p:txBody>
      </p:sp>
      <p:sp>
        <p:nvSpPr>
          <p:cNvPr id="26" name="TextBox 26"/>
          <p:cNvSpPr txBox="1"/>
          <p:nvPr/>
        </p:nvSpPr>
        <p:spPr>
          <a:xfrm>
            <a:off x="6717847" y="1078633"/>
            <a:ext cx="1237284" cy="251608"/>
          </a:xfrm>
          <a:prstGeom prst="rect">
            <a:avLst/>
          </a:prstGeom>
        </p:spPr>
        <p:txBody>
          <a:bodyPr lIns="0" tIns="0" rIns="0" bIns="0" rtlCol="0" anchor="t">
            <a:spAutoFit/>
          </a:bodyPr>
          <a:lstStyle/>
          <a:p>
            <a:pPr algn="l">
              <a:lnSpc>
                <a:spcPts val="2056"/>
              </a:lnSpc>
            </a:pPr>
            <a:r>
              <a:rPr lang="en-US" sz="1469" b="1">
                <a:solidFill>
                  <a:srgbClr val="000000"/>
                </a:solidFill>
                <a:latin typeface="Montserrat Bold"/>
                <a:ea typeface="Montserrat Bold"/>
                <a:cs typeface="Montserrat Bold"/>
                <a:sym typeface="Montserrat Bold"/>
              </a:rPr>
              <a:t>Governance</a:t>
            </a:r>
          </a:p>
        </p:txBody>
      </p:sp>
      <p:sp>
        <p:nvSpPr>
          <p:cNvPr id="27" name="TextBox 27"/>
          <p:cNvSpPr txBox="1"/>
          <p:nvPr/>
        </p:nvSpPr>
        <p:spPr>
          <a:xfrm>
            <a:off x="1218233" y="4108696"/>
            <a:ext cx="1302153" cy="306642"/>
          </a:xfrm>
          <a:prstGeom prst="rect">
            <a:avLst/>
          </a:prstGeom>
        </p:spPr>
        <p:txBody>
          <a:bodyPr lIns="0" tIns="0" rIns="0" bIns="0" rtlCol="0" anchor="t">
            <a:spAutoFit/>
          </a:bodyPr>
          <a:lstStyle/>
          <a:p>
            <a:pPr algn="l">
              <a:lnSpc>
                <a:spcPts val="2523"/>
              </a:lnSpc>
            </a:pPr>
            <a:r>
              <a:rPr lang="en-US" sz="1802" b="1">
                <a:solidFill>
                  <a:srgbClr val="000000"/>
                </a:solidFill>
                <a:latin typeface="Montserrat Bold"/>
                <a:ea typeface="Montserrat Bold"/>
                <a:cs typeface="Montserrat Bold"/>
                <a:sym typeface="Montserrat Bold"/>
              </a:rPr>
              <a:t>Global HQ</a:t>
            </a:r>
          </a:p>
        </p:txBody>
      </p:sp>
      <p:sp>
        <p:nvSpPr>
          <p:cNvPr id="28" name="TextBox 28"/>
          <p:cNvSpPr txBox="1"/>
          <p:nvPr/>
        </p:nvSpPr>
        <p:spPr>
          <a:xfrm>
            <a:off x="7196789" y="4125582"/>
            <a:ext cx="1698002" cy="306642"/>
          </a:xfrm>
          <a:prstGeom prst="rect">
            <a:avLst/>
          </a:prstGeom>
        </p:spPr>
        <p:txBody>
          <a:bodyPr lIns="0" tIns="0" rIns="0" bIns="0" rtlCol="0" anchor="t">
            <a:spAutoFit/>
          </a:bodyPr>
          <a:lstStyle/>
          <a:p>
            <a:pPr algn="l">
              <a:lnSpc>
                <a:spcPts val="2523"/>
              </a:lnSpc>
            </a:pPr>
            <a:r>
              <a:rPr lang="en-US" sz="1802" b="1" spc="1">
                <a:solidFill>
                  <a:srgbClr val="000000"/>
                </a:solidFill>
                <a:latin typeface="Montserrat Bold"/>
                <a:ea typeface="Montserrat Bold"/>
                <a:cs typeface="Montserrat Bold"/>
                <a:sym typeface="Montserrat Bold"/>
              </a:rPr>
              <a:t>Business Size</a:t>
            </a:r>
          </a:p>
        </p:txBody>
      </p:sp>
      <p:sp>
        <p:nvSpPr>
          <p:cNvPr id="29" name="TextBox 29"/>
          <p:cNvSpPr txBox="1"/>
          <p:nvPr/>
        </p:nvSpPr>
        <p:spPr>
          <a:xfrm>
            <a:off x="2972113" y="4106951"/>
            <a:ext cx="1720796" cy="306642"/>
          </a:xfrm>
          <a:prstGeom prst="rect">
            <a:avLst/>
          </a:prstGeom>
        </p:spPr>
        <p:txBody>
          <a:bodyPr lIns="0" tIns="0" rIns="0" bIns="0" rtlCol="0" anchor="t">
            <a:spAutoFit/>
          </a:bodyPr>
          <a:lstStyle/>
          <a:p>
            <a:pPr algn="l">
              <a:lnSpc>
                <a:spcPts val="2523"/>
              </a:lnSpc>
            </a:pPr>
            <a:r>
              <a:rPr lang="en-US" sz="1802" b="1">
                <a:solidFill>
                  <a:srgbClr val="000000"/>
                </a:solidFill>
                <a:latin typeface="Montserrat Bold"/>
                <a:ea typeface="Montserrat Bold"/>
                <a:cs typeface="Montserrat Bold"/>
                <a:sym typeface="Montserrat Bold"/>
              </a:rPr>
              <a:t>Location Live</a:t>
            </a:r>
          </a:p>
        </p:txBody>
      </p:sp>
      <p:pic>
        <p:nvPicPr>
          <p:cNvPr id="30" name="Picture 30"/>
          <p:cNvPicPr>
            <a:picLocks noChangeAspect="1"/>
          </p:cNvPicPr>
          <p:nvPr/>
        </p:nvPicPr>
        <p:blipFill>
          <a:blip r:embed="rId17"/>
          <a:stretch>
            <a:fillRect/>
          </a:stretch>
        </p:blipFill>
        <p:spPr>
          <a:xfrm>
            <a:off x="786359" y="745860"/>
            <a:ext cx="3018087" cy="3346979"/>
          </a:xfrm>
          <a:prstGeom prst="rect">
            <a:avLst/>
          </a:prstGeom>
        </p:spPr>
      </p:pic>
      <p:pic>
        <p:nvPicPr>
          <p:cNvPr id="31" name="Picture 31"/>
          <p:cNvPicPr>
            <a:picLocks noChangeAspect="1"/>
          </p:cNvPicPr>
          <p:nvPr/>
        </p:nvPicPr>
        <p:blipFill>
          <a:blip r:embed="rId18"/>
          <a:stretch>
            <a:fillRect/>
          </a:stretch>
        </p:blipFill>
        <p:spPr>
          <a:xfrm>
            <a:off x="6394476" y="1209496"/>
            <a:ext cx="1941623" cy="1820447"/>
          </a:xfrm>
          <a:prstGeom prst="rect">
            <a:avLst/>
          </a:prstGeom>
        </p:spPr>
      </p:pic>
      <p:pic>
        <p:nvPicPr>
          <p:cNvPr id="32" name="Picture 32"/>
          <p:cNvPicPr>
            <a:picLocks noChangeAspect="1"/>
          </p:cNvPicPr>
          <p:nvPr/>
        </p:nvPicPr>
        <p:blipFill>
          <a:blip r:embed="rId19"/>
          <a:stretch>
            <a:fillRect/>
          </a:stretch>
        </p:blipFill>
        <p:spPr>
          <a:xfrm>
            <a:off x="8164699" y="828187"/>
            <a:ext cx="3348256" cy="3348256"/>
          </a:xfrm>
          <a:prstGeom prst="rect">
            <a:avLst/>
          </a:prstGeom>
        </p:spPr>
      </p:pic>
      <p:sp>
        <p:nvSpPr>
          <p:cNvPr id="33" name="TextBox 33"/>
          <p:cNvSpPr txBox="1"/>
          <p:nvPr/>
        </p:nvSpPr>
        <p:spPr>
          <a:xfrm>
            <a:off x="9092156" y="1018763"/>
            <a:ext cx="1493341" cy="199962"/>
          </a:xfrm>
          <a:prstGeom prst="rect">
            <a:avLst/>
          </a:prstGeom>
        </p:spPr>
        <p:txBody>
          <a:bodyPr lIns="0" tIns="0" rIns="0" bIns="0" rtlCol="0" anchor="t">
            <a:spAutoFit/>
          </a:bodyPr>
          <a:lstStyle/>
          <a:p>
            <a:pPr algn="ctr">
              <a:lnSpc>
                <a:spcPts val="1578"/>
              </a:lnSpc>
              <a:spcBef>
                <a:spcPct val="0"/>
              </a:spcBef>
            </a:pPr>
            <a:r>
              <a:rPr lang="en-US" sz="1127" b="1">
                <a:solidFill>
                  <a:srgbClr val="000000"/>
                </a:solidFill>
                <a:latin typeface="Montserrat Bold"/>
                <a:ea typeface="Montserrat Bold"/>
                <a:cs typeface="Montserrat Bold"/>
                <a:sym typeface="Montserrat Bold"/>
              </a:rPr>
              <a:t>Job Position or Role</a:t>
            </a:r>
          </a:p>
        </p:txBody>
      </p:sp>
      <p:sp>
        <p:nvSpPr>
          <p:cNvPr id="34" name="AutoShape 34"/>
          <p:cNvSpPr/>
          <p:nvPr/>
        </p:nvSpPr>
        <p:spPr>
          <a:xfrm flipH="1">
            <a:off x="2828188" y="4580930"/>
            <a:ext cx="0" cy="1737050"/>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TextBox 35"/>
          <p:cNvSpPr txBox="1"/>
          <p:nvPr/>
        </p:nvSpPr>
        <p:spPr>
          <a:xfrm>
            <a:off x="2154083" y="4590209"/>
            <a:ext cx="888806" cy="1559034"/>
          </a:xfrm>
          <a:prstGeom prst="rect">
            <a:avLst/>
          </a:prstGeom>
        </p:spPr>
        <p:txBody>
          <a:bodyPr lIns="0" tIns="0" rIns="0" bIns="0" rtlCol="0" anchor="t">
            <a:spAutoFit/>
          </a:bodyPr>
          <a:lstStyle/>
          <a:p>
            <a:pPr algn="just">
              <a:lnSpc>
                <a:spcPts val="3117"/>
              </a:lnSpc>
            </a:pPr>
            <a:r>
              <a:rPr lang="en-US" sz="1577" b="1">
                <a:solidFill>
                  <a:srgbClr val="206280"/>
                </a:solidFill>
                <a:latin typeface="Arial Bold"/>
                <a:ea typeface="Arial Bold"/>
                <a:cs typeface="Arial Bold"/>
                <a:sym typeface="Arial Bold"/>
              </a:rPr>
              <a:t>69% </a:t>
            </a:r>
          </a:p>
          <a:p>
            <a:pPr algn="just">
              <a:lnSpc>
                <a:spcPts val="3117"/>
              </a:lnSpc>
            </a:pPr>
            <a:r>
              <a:rPr lang="en-US" sz="1577" b="1">
                <a:solidFill>
                  <a:srgbClr val="206280"/>
                </a:solidFill>
                <a:latin typeface="Arial Bold"/>
                <a:ea typeface="Arial Bold"/>
                <a:cs typeface="Arial Bold"/>
                <a:sym typeface="Arial Bold"/>
              </a:rPr>
              <a:t>8% </a:t>
            </a:r>
          </a:p>
          <a:p>
            <a:pPr algn="just">
              <a:lnSpc>
                <a:spcPts val="3117"/>
              </a:lnSpc>
            </a:pPr>
            <a:r>
              <a:rPr lang="en-US" sz="1577" b="1">
                <a:solidFill>
                  <a:srgbClr val="206280"/>
                </a:solidFill>
                <a:latin typeface="Arial Bold"/>
                <a:ea typeface="Arial Bold"/>
                <a:cs typeface="Arial Bold"/>
                <a:sym typeface="Arial Bold"/>
              </a:rPr>
              <a:t>5% </a:t>
            </a:r>
          </a:p>
          <a:p>
            <a:pPr algn="just">
              <a:lnSpc>
                <a:spcPts val="3117"/>
              </a:lnSpc>
            </a:pPr>
            <a:r>
              <a:rPr lang="en-US" sz="1577" b="1">
                <a:solidFill>
                  <a:srgbClr val="206280"/>
                </a:solidFill>
                <a:latin typeface="Arial Bold"/>
                <a:ea typeface="Arial Bold"/>
                <a:cs typeface="Arial Bold"/>
                <a:sym typeface="Arial Bold"/>
              </a:rPr>
              <a:t>18%</a:t>
            </a:r>
          </a:p>
        </p:txBody>
      </p:sp>
      <p:sp>
        <p:nvSpPr>
          <p:cNvPr id="36" name="TextBox 36"/>
          <p:cNvSpPr txBox="1"/>
          <p:nvPr/>
        </p:nvSpPr>
        <p:spPr>
          <a:xfrm>
            <a:off x="4193953" y="4590209"/>
            <a:ext cx="1142000" cy="1559034"/>
          </a:xfrm>
          <a:prstGeom prst="rect">
            <a:avLst/>
          </a:prstGeom>
        </p:spPr>
        <p:txBody>
          <a:bodyPr lIns="0" tIns="0" rIns="0" bIns="0" rtlCol="0" anchor="t">
            <a:spAutoFit/>
          </a:bodyPr>
          <a:lstStyle/>
          <a:p>
            <a:pPr algn="just">
              <a:lnSpc>
                <a:spcPts val="3117"/>
              </a:lnSpc>
            </a:pPr>
            <a:r>
              <a:rPr lang="en-US" sz="1577" b="1">
                <a:solidFill>
                  <a:srgbClr val="206280"/>
                </a:solidFill>
                <a:latin typeface="Arial Bold"/>
                <a:ea typeface="Arial Bold"/>
                <a:cs typeface="Arial Bold"/>
                <a:sym typeface="Arial Bold"/>
              </a:rPr>
              <a:t>89% </a:t>
            </a:r>
          </a:p>
          <a:p>
            <a:pPr algn="just">
              <a:lnSpc>
                <a:spcPts val="3117"/>
              </a:lnSpc>
            </a:pPr>
            <a:r>
              <a:rPr lang="en-US" sz="1577" b="1">
                <a:solidFill>
                  <a:srgbClr val="206280"/>
                </a:solidFill>
                <a:latin typeface="Arial Bold"/>
                <a:ea typeface="Arial Bold"/>
                <a:cs typeface="Arial Bold"/>
                <a:sym typeface="Arial Bold"/>
              </a:rPr>
              <a:t>6% </a:t>
            </a:r>
          </a:p>
          <a:p>
            <a:pPr algn="just">
              <a:lnSpc>
                <a:spcPts val="3117"/>
              </a:lnSpc>
            </a:pPr>
            <a:r>
              <a:rPr lang="en-US" sz="1577" b="1">
                <a:solidFill>
                  <a:srgbClr val="206280"/>
                </a:solidFill>
                <a:latin typeface="Arial Bold"/>
                <a:ea typeface="Arial Bold"/>
                <a:cs typeface="Arial Bold"/>
                <a:sym typeface="Arial Bold"/>
              </a:rPr>
              <a:t>2% </a:t>
            </a:r>
          </a:p>
          <a:p>
            <a:pPr algn="just">
              <a:lnSpc>
                <a:spcPts val="3117"/>
              </a:lnSpc>
            </a:pPr>
            <a:r>
              <a:rPr lang="en-US" sz="1577" b="1">
                <a:solidFill>
                  <a:srgbClr val="206280"/>
                </a:solidFill>
                <a:latin typeface="Arial Bold"/>
                <a:ea typeface="Arial Bold"/>
                <a:cs typeface="Arial Bold"/>
                <a:sym typeface="Arial Bold"/>
              </a:rPr>
              <a:t>3%</a:t>
            </a:r>
          </a:p>
        </p:txBody>
      </p:sp>
      <p:grpSp>
        <p:nvGrpSpPr>
          <p:cNvPr id="37" name="Group 37"/>
          <p:cNvGrpSpPr/>
          <p:nvPr/>
        </p:nvGrpSpPr>
        <p:grpSpPr>
          <a:xfrm>
            <a:off x="5542669" y="4641473"/>
            <a:ext cx="2363414" cy="1777622"/>
            <a:chOff x="0" y="0"/>
            <a:chExt cx="3151218" cy="2370163"/>
          </a:xfrm>
        </p:grpSpPr>
        <p:sp>
          <p:nvSpPr>
            <p:cNvPr id="38" name="TextBox 38"/>
            <p:cNvSpPr txBox="1"/>
            <p:nvPr/>
          </p:nvSpPr>
          <p:spPr>
            <a:xfrm>
              <a:off x="0" y="-124657"/>
              <a:ext cx="2983763" cy="2494820"/>
            </a:xfrm>
            <a:prstGeom prst="rect">
              <a:avLst/>
            </a:prstGeom>
          </p:spPr>
          <p:txBody>
            <a:bodyPr lIns="0" tIns="0" rIns="0" bIns="0" rtlCol="0" anchor="t">
              <a:spAutoFit/>
            </a:bodyPr>
            <a:lstStyle/>
            <a:p>
              <a:pPr algn="just">
                <a:lnSpc>
                  <a:spcPts val="3003"/>
                </a:lnSpc>
              </a:pPr>
              <a:r>
                <a:rPr lang="en-US" sz="1577" b="1">
                  <a:solidFill>
                    <a:srgbClr val="404040"/>
                  </a:solidFill>
                  <a:latin typeface="Arial Bold"/>
                  <a:ea typeface="Arial Bold"/>
                  <a:cs typeface="Arial Bold"/>
                  <a:sym typeface="Arial Bold"/>
                </a:rPr>
                <a:t>&lt;100 employees  </a:t>
              </a:r>
            </a:p>
            <a:p>
              <a:pPr algn="just">
                <a:lnSpc>
                  <a:spcPts val="3003"/>
                </a:lnSpc>
              </a:pPr>
              <a:r>
                <a:rPr lang="en-US" sz="1577" b="1">
                  <a:solidFill>
                    <a:srgbClr val="404040"/>
                  </a:solidFill>
                  <a:latin typeface="Arial Bold"/>
                  <a:ea typeface="Arial Bold"/>
                  <a:cs typeface="Arial Bold"/>
                  <a:sym typeface="Arial Bold"/>
                </a:rPr>
                <a:t>100-499 </a:t>
              </a:r>
            </a:p>
            <a:p>
              <a:pPr algn="just">
                <a:lnSpc>
                  <a:spcPts val="3003"/>
                </a:lnSpc>
              </a:pPr>
              <a:r>
                <a:rPr lang="en-US" sz="1577" b="1">
                  <a:solidFill>
                    <a:srgbClr val="404040"/>
                  </a:solidFill>
                  <a:latin typeface="Arial Bold"/>
                  <a:ea typeface="Arial Bold"/>
                  <a:cs typeface="Arial Bold"/>
                  <a:sym typeface="Arial Bold"/>
                </a:rPr>
                <a:t>500-999 </a:t>
              </a:r>
            </a:p>
            <a:p>
              <a:pPr algn="just">
                <a:lnSpc>
                  <a:spcPts val="3003"/>
                </a:lnSpc>
              </a:pPr>
              <a:r>
                <a:rPr lang="en-US" sz="1577" b="1">
                  <a:solidFill>
                    <a:srgbClr val="404040"/>
                  </a:solidFill>
                  <a:latin typeface="Arial Bold"/>
                  <a:ea typeface="Arial Bold"/>
                  <a:cs typeface="Arial Bold"/>
                  <a:sym typeface="Arial Bold"/>
                </a:rPr>
                <a:t>1,000-4,999 </a:t>
              </a:r>
            </a:p>
            <a:p>
              <a:pPr algn="just">
                <a:lnSpc>
                  <a:spcPts val="3003"/>
                </a:lnSpc>
              </a:pPr>
              <a:r>
                <a:rPr lang="en-US" sz="1577" b="1">
                  <a:solidFill>
                    <a:srgbClr val="404040"/>
                  </a:solidFill>
                  <a:latin typeface="Arial Bold"/>
                  <a:ea typeface="Arial Bold"/>
                  <a:cs typeface="Arial Bold"/>
                  <a:sym typeface="Arial Bold"/>
                </a:rPr>
                <a:t>5,000+ </a:t>
              </a:r>
            </a:p>
          </p:txBody>
        </p:sp>
        <p:sp>
          <p:nvSpPr>
            <p:cNvPr id="39" name="TextBox 39"/>
            <p:cNvSpPr txBox="1"/>
            <p:nvPr/>
          </p:nvSpPr>
          <p:spPr>
            <a:xfrm>
              <a:off x="2482850" y="-142875"/>
              <a:ext cx="668368" cy="2494820"/>
            </a:xfrm>
            <a:prstGeom prst="rect">
              <a:avLst/>
            </a:prstGeom>
          </p:spPr>
          <p:txBody>
            <a:bodyPr lIns="0" tIns="0" rIns="0" bIns="0" rtlCol="0" anchor="t">
              <a:spAutoFit/>
            </a:bodyPr>
            <a:lstStyle/>
            <a:p>
              <a:pPr algn="just">
                <a:lnSpc>
                  <a:spcPts val="3003"/>
                </a:lnSpc>
              </a:pPr>
              <a:r>
                <a:rPr lang="en-US" sz="1577" b="1">
                  <a:solidFill>
                    <a:srgbClr val="404040"/>
                  </a:solidFill>
                  <a:latin typeface="Arial Bold"/>
                  <a:ea typeface="Arial Bold"/>
                  <a:cs typeface="Arial Bold"/>
                  <a:sym typeface="Arial Bold"/>
                </a:rPr>
                <a:t>32% </a:t>
              </a:r>
            </a:p>
            <a:p>
              <a:pPr algn="just">
                <a:lnSpc>
                  <a:spcPts val="3003"/>
                </a:lnSpc>
              </a:pPr>
              <a:r>
                <a:rPr lang="en-US" sz="1577" b="1">
                  <a:solidFill>
                    <a:srgbClr val="404040"/>
                  </a:solidFill>
                  <a:latin typeface="Arial Bold"/>
                  <a:ea typeface="Arial Bold"/>
                  <a:cs typeface="Arial Bold"/>
                  <a:sym typeface="Arial Bold"/>
                </a:rPr>
                <a:t>22%</a:t>
              </a:r>
            </a:p>
            <a:p>
              <a:pPr algn="just">
                <a:lnSpc>
                  <a:spcPts val="3003"/>
                </a:lnSpc>
              </a:pPr>
              <a:r>
                <a:rPr lang="en-US" sz="1577" b="1">
                  <a:solidFill>
                    <a:srgbClr val="404040"/>
                  </a:solidFill>
                  <a:latin typeface="Arial Bold"/>
                  <a:ea typeface="Arial Bold"/>
                  <a:cs typeface="Arial Bold"/>
                  <a:sym typeface="Arial Bold"/>
                </a:rPr>
                <a:t>8%</a:t>
              </a:r>
            </a:p>
            <a:p>
              <a:pPr algn="just">
                <a:lnSpc>
                  <a:spcPts val="3003"/>
                </a:lnSpc>
              </a:pPr>
              <a:r>
                <a:rPr lang="en-US" sz="1577" b="1">
                  <a:solidFill>
                    <a:srgbClr val="404040"/>
                  </a:solidFill>
                  <a:latin typeface="Arial Bold"/>
                  <a:ea typeface="Arial Bold"/>
                  <a:cs typeface="Arial Bold"/>
                  <a:sym typeface="Arial Bold"/>
                </a:rPr>
                <a:t>17%</a:t>
              </a:r>
            </a:p>
            <a:p>
              <a:pPr algn="just">
                <a:lnSpc>
                  <a:spcPts val="3003"/>
                </a:lnSpc>
              </a:pPr>
              <a:r>
                <a:rPr lang="en-US" sz="1577" b="1">
                  <a:solidFill>
                    <a:srgbClr val="404040"/>
                  </a:solidFill>
                  <a:latin typeface="Arial Bold"/>
                  <a:ea typeface="Arial Bold"/>
                  <a:cs typeface="Arial Bold"/>
                  <a:sym typeface="Arial Bold"/>
                </a:rPr>
                <a:t>20%</a:t>
              </a:r>
            </a:p>
          </p:txBody>
        </p:sp>
      </p:grpSp>
      <p:sp>
        <p:nvSpPr>
          <p:cNvPr id="40" name="AutoShape 40"/>
          <p:cNvSpPr/>
          <p:nvPr/>
        </p:nvSpPr>
        <p:spPr>
          <a:xfrm>
            <a:off x="8215645" y="4641473"/>
            <a:ext cx="0" cy="1737050"/>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573979" y="3555736"/>
            <a:ext cx="3308631" cy="2675117"/>
          </a:xfrm>
          <a:custGeom>
            <a:avLst/>
            <a:gdLst/>
            <a:ahLst/>
            <a:cxnLst/>
            <a:rect l="l" t="t" r="r" b="b"/>
            <a:pathLst>
              <a:path w="4593932" h="3060707">
                <a:moveTo>
                  <a:pt x="0" y="0"/>
                </a:moveTo>
                <a:lnTo>
                  <a:pt x="4593932" y="0"/>
                </a:lnTo>
                <a:lnTo>
                  <a:pt x="4593932" y="3060707"/>
                </a:lnTo>
                <a:lnTo>
                  <a:pt x="0" y="3060707"/>
                </a:lnTo>
                <a:lnTo>
                  <a:pt x="0" y="0"/>
                </a:lnTo>
                <a:close/>
              </a:path>
            </a:pathLst>
          </a:custGeom>
          <a:blipFill>
            <a:blip r:embed="rId5"/>
            <a:stretch>
              <a:fillRect/>
            </a:stretch>
          </a:blipFill>
        </p:spPr>
        <p:txBody>
          <a:bodyPr/>
          <a:lstStyle/>
          <a:p>
            <a:endParaRPr lang="en-US"/>
          </a:p>
        </p:txBody>
      </p:sp>
      <p:grpSp>
        <p:nvGrpSpPr>
          <p:cNvPr id="4" name="Group 4"/>
          <p:cNvGrpSpPr/>
          <p:nvPr/>
        </p:nvGrpSpPr>
        <p:grpSpPr>
          <a:xfrm>
            <a:off x="8298539" y="1522245"/>
            <a:ext cx="3584085" cy="2043643"/>
            <a:chOff x="-1" y="-32570"/>
            <a:chExt cx="2237813" cy="604183"/>
          </a:xfrm>
        </p:grpSpPr>
        <p:sp>
          <p:nvSpPr>
            <p:cNvPr id="5" name="Freeform 5"/>
            <p:cNvSpPr/>
            <p:nvPr/>
          </p:nvSpPr>
          <p:spPr>
            <a:xfrm>
              <a:off x="-1" y="-32570"/>
              <a:ext cx="2237813" cy="555328"/>
            </a:xfrm>
            <a:custGeom>
              <a:avLst/>
              <a:gdLst/>
              <a:ahLst/>
              <a:cxnLst/>
              <a:rect l="l" t="t" r="r" b="b"/>
              <a:pathLst>
                <a:path w="1945470" h="571613">
                  <a:moveTo>
                    <a:pt x="53453" y="0"/>
                  </a:moveTo>
                  <a:lnTo>
                    <a:pt x="1892017" y="0"/>
                  </a:lnTo>
                  <a:cubicBezTo>
                    <a:pt x="1921538" y="0"/>
                    <a:pt x="1945470" y="23932"/>
                    <a:pt x="1945470" y="53453"/>
                  </a:cubicBezTo>
                  <a:lnTo>
                    <a:pt x="1945470" y="518161"/>
                  </a:lnTo>
                  <a:cubicBezTo>
                    <a:pt x="1945470" y="532337"/>
                    <a:pt x="1939838" y="545933"/>
                    <a:pt x="1929814" y="555957"/>
                  </a:cubicBezTo>
                  <a:cubicBezTo>
                    <a:pt x="1919789" y="565981"/>
                    <a:pt x="1906194" y="571613"/>
                    <a:pt x="1892017" y="571613"/>
                  </a:cubicBezTo>
                  <a:lnTo>
                    <a:pt x="53453" y="571613"/>
                  </a:lnTo>
                  <a:cubicBezTo>
                    <a:pt x="39276" y="571613"/>
                    <a:pt x="25680" y="565981"/>
                    <a:pt x="15656" y="555957"/>
                  </a:cubicBezTo>
                  <a:cubicBezTo>
                    <a:pt x="5632" y="545933"/>
                    <a:pt x="0" y="532337"/>
                    <a:pt x="0" y="518161"/>
                  </a:cubicBezTo>
                  <a:lnTo>
                    <a:pt x="0" y="53453"/>
                  </a:lnTo>
                  <a:cubicBezTo>
                    <a:pt x="0" y="39276"/>
                    <a:pt x="5632" y="25680"/>
                    <a:pt x="15656" y="15656"/>
                  </a:cubicBezTo>
                  <a:cubicBezTo>
                    <a:pt x="25680" y="5632"/>
                    <a:pt x="39276" y="0"/>
                    <a:pt x="53453" y="0"/>
                  </a:cubicBezTo>
                  <a:close/>
                </a:path>
              </a:pathLst>
            </a:custGeom>
            <a:solidFill>
              <a:srgbClr val="FF9012"/>
            </a:solidFill>
          </p:spPr>
          <p:txBody>
            <a:bodyPr/>
            <a:lstStyle/>
            <a:p>
              <a:endParaRPr lang="en-US"/>
            </a:p>
          </p:txBody>
        </p:sp>
        <p:sp>
          <p:nvSpPr>
            <p:cNvPr id="6" name="TextBox 6"/>
            <p:cNvSpPr txBox="1"/>
            <p:nvPr/>
          </p:nvSpPr>
          <p:spPr>
            <a:xfrm>
              <a:off x="0" y="0"/>
              <a:ext cx="1945470" cy="571613"/>
            </a:xfrm>
            <a:prstGeom prst="rect">
              <a:avLst/>
            </a:prstGeom>
          </p:spPr>
          <p:txBody>
            <a:bodyPr lIns="50800" tIns="50800" rIns="50800" bIns="50800" rtlCol="0" anchor="ctr"/>
            <a:lstStyle/>
            <a:p>
              <a:pPr algn="ctr">
                <a:lnSpc>
                  <a:spcPts val="1602"/>
                </a:lnSpc>
              </a:pPr>
              <a:endParaRPr/>
            </a:p>
          </p:txBody>
        </p:sp>
      </p:grpSp>
      <p:sp>
        <p:nvSpPr>
          <p:cNvPr id="7" name="TextBox 7"/>
          <p:cNvSpPr txBox="1"/>
          <p:nvPr/>
        </p:nvSpPr>
        <p:spPr>
          <a:xfrm>
            <a:off x="1024698" y="621146"/>
            <a:ext cx="10144942" cy="590550"/>
          </a:xfrm>
          <a:prstGeom prst="rect">
            <a:avLst/>
          </a:prstGeom>
        </p:spPr>
        <p:txBody>
          <a:bodyPr lIns="0" tIns="0" rIns="0" bIns="0" rtlCol="0" anchor="t">
            <a:spAutoFit/>
          </a:bodyPr>
          <a:lstStyle/>
          <a:p>
            <a:pPr marL="0" lvl="0" indent="0" algn="l">
              <a:lnSpc>
                <a:spcPts val="4789"/>
              </a:lnSpc>
              <a:spcBef>
                <a:spcPct val="0"/>
              </a:spcBef>
            </a:pPr>
            <a:r>
              <a:rPr lang="en-US" sz="3990" b="1" u="none" strike="noStrike" spc="3">
                <a:solidFill>
                  <a:srgbClr val="01687F"/>
                </a:solidFill>
                <a:latin typeface="Aptos Bold"/>
                <a:ea typeface="Aptos Bold"/>
                <a:cs typeface="Aptos Bold"/>
                <a:sym typeface="Aptos Bold"/>
              </a:rPr>
              <a:t>Fertilizer Reporting Solutions</a:t>
            </a:r>
          </a:p>
        </p:txBody>
      </p:sp>
      <p:sp>
        <p:nvSpPr>
          <p:cNvPr id="8" name="TextBox 8"/>
          <p:cNvSpPr txBox="1"/>
          <p:nvPr/>
        </p:nvSpPr>
        <p:spPr>
          <a:xfrm>
            <a:off x="1028153" y="1380403"/>
            <a:ext cx="7092457" cy="6107954"/>
          </a:xfrm>
          <a:prstGeom prst="rect">
            <a:avLst/>
          </a:prstGeom>
        </p:spPr>
        <p:txBody>
          <a:bodyPr wrap="square" lIns="0" tIns="0" rIns="0" bIns="0" rtlCol="0" anchor="t">
            <a:spAutoFit/>
          </a:bodyPr>
          <a:lstStyle/>
          <a:p>
            <a:pPr>
              <a:lnSpc>
                <a:spcPts val="3216"/>
              </a:lnSpc>
            </a:pPr>
            <a:r>
              <a:rPr lang="en-US" sz="1700" spc="69">
                <a:solidFill>
                  <a:srgbClr val="000000"/>
                </a:solidFill>
                <a:latin typeface="Montserrat Medium"/>
                <a:ea typeface="Montserrat"/>
                <a:cs typeface="Montserrat"/>
                <a:sym typeface="Montserrat"/>
              </a:rPr>
              <a:t>Managing fertilizer tonnage reporting can be complex, with varying schedules, forms, and rates across states. </a:t>
            </a:r>
            <a:r>
              <a:rPr lang="en-US" sz="1700" u="none" strike="noStrike" spc="69">
                <a:solidFill>
                  <a:srgbClr val="000000"/>
                </a:solidFill>
                <a:latin typeface="Montserrat Medium"/>
                <a:ea typeface="Montserrat"/>
                <a:cs typeface="Montserrat"/>
                <a:sym typeface="Montserrat"/>
              </a:rPr>
              <a:t>Fertilizer Reporting Solutions (FRS) is a </a:t>
            </a:r>
            <a:r>
              <a:rPr lang="en-US" sz="1700" b="1" u="none" strike="noStrike" spc="69">
                <a:solidFill>
                  <a:srgbClr val="000000"/>
                </a:solidFill>
                <a:latin typeface="Montserrat Medium"/>
                <a:ea typeface="Montserrat Bold"/>
                <a:cs typeface="Montserrat Bold"/>
                <a:sym typeface="Montserrat Bold"/>
              </a:rPr>
              <a:t>member-driven, state-official-approved online tool designed to streamline and simplify the reporting process.</a:t>
            </a:r>
            <a:r>
              <a:rPr lang="en-US" sz="1700" b="1" spc="69">
                <a:solidFill>
                  <a:srgbClr val="000000"/>
                </a:solidFill>
                <a:latin typeface="Montserrat Medium"/>
                <a:ea typeface="Montserrat Bold"/>
                <a:cs typeface="Montserrat Bold"/>
                <a:sym typeface="Montserrat Bold"/>
              </a:rPr>
              <a:t> </a:t>
            </a:r>
            <a:endParaRPr lang="en-US" sz="1700" b="1" u="none" strike="noStrike" spc="69">
              <a:solidFill>
                <a:srgbClr val="000000"/>
              </a:solidFill>
              <a:latin typeface="Montserrat Medium"/>
              <a:ea typeface="Montserrat Bold"/>
              <a:cs typeface="Montserrat Bold"/>
            </a:endParaRPr>
          </a:p>
          <a:p>
            <a:pPr marL="375285" lvl="1" indent="-187325" algn="l">
              <a:lnSpc>
                <a:spcPts val="3216"/>
              </a:lnSpc>
              <a:buFont typeface="Arial"/>
              <a:buChar char="•"/>
            </a:pPr>
            <a:r>
              <a:rPr lang="en-US" sz="1700" u="none" strike="noStrike" spc="69">
                <a:solidFill>
                  <a:srgbClr val="000000"/>
                </a:solidFill>
                <a:latin typeface="Montserrat Medium"/>
                <a:ea typeface="Montserrat"/>
                <a:cs typeface="Montserrat"/>
                <a:sym typeface="Montserrat"/>
              </a:rPr>
              <a:t>Reporting information for 32 states</a:t>
            </a:r>
            <a:endParaRPr lang="en-US" sz="1700" u="none" strike="noStrike" spc="69">
              <a:solidFill>
                <a:srgbClr val="000000"/>
              </a:solidFill>
              <a:latin typeface="Montserrat Medium"/>
              <a:ea typeface="Montserrat"/>
              <a:cs typeface="Montserrat"/>
            </a:endParaRPr>
          </a:p>
          <a:p>
            <a:pPr marL="375285" lvl="1" indent="-187325" algn="l">
              <a:lnSpc>
                <a:spcPts val="3216"/>
              </a:lnSpc>
              <a:buFont typeface="Arial"/>
              <a:buChar char="•"/>
            </a:pPr>
            <a:r>
              <a:rPr lang="en-US" sz="1700" u="none" strike="noStrike" spc="69">
                <a:solidFill>
                  <a:srgbClr val="000000"/>
                </a:solidFill>
                <a:latin typeface="Montserrat Medium"/>
                <a:ea typeface="Montserrat"/>
                <a:cs typeface="Montserrat"/>
                <a:sym typeface="Montserrat"/>
              </a:rPr>
              <a:t>All content is available for download in PDF or Excel format</a:t>
            </a:r>
            <a:endParaRPr lang="en-US" sz="1700" u="none" strike="noStrike" spc="69">
              <a:solidFill>
                <a:srgbClr val="000000"/>
              </a:solidFill>
              <a:latin typeface="Montserrat Medium"/>
              <a:ea typeface="Montserrat"/>
              <a:cs typeface="Montserrat"/>
            </a:endParaRPr>
          </a:p>
          <a:p>
            <a:pPr marL="375285" lvl="1" indent="-187325" algn="l">
              <a:lnSpc>
                <a:spcPts val="3216"/>
              </a:lnSpc>
              <a:buFont typeface="Arial"/>
              <a:buChar char="•"/>
            </a:pPr>
            <a:r>
              <a:rPr lang="en-US" sz="1700" u="none" strike="noStrike" spc="69">
                <a:solidFill>
                  <a:srgbClr val="000000"/>
                </a:solidFill>
                <a:latin typeface="Montserrat Medium"/>
                <a:ea typeface="Montserrat"/>
                <a:cs typeface="Montserrat"/>
                <a:sym typeface="Montserrat"/>
              </a:rPr>
              <a:t>State pages and information are approved by state officials</a:t>
            </a:r>
            <a:endParaRPr lang="en-US" sz="1700" u="none" strike="noStrike" spc="69">
              <a:solidFill>
                <a:srgbClr val="000000"/>
              </a:solidFill>
              <a:latin typeface="Montserrat Medium"/>
              <a:ea typeface="Montserrat"/>
              <a:cs typeface="Montserrat"/>
            </a:endParaRPr>
          </a:p>
          <a:p>
            <a:pPr marL="375285" lvl="1" indent="-187325">
              <a:lnSpc>
                <a:spcPts val="3215"/>
              </a:lnSpc>
              <a:buFont typeface="Arial"/>
              <a:buChar char="•"/>
            </a:pPr>
            <a:r>
              <a:rPr lang="en-US" sz="1700" spc="69">
                <a:solidFill>
                  <a:srgbClr val="000000"/>
                </a:solidFill>
                <a:latin typeface="Montserrat Medium"/>
                <a:ea typeface="+mn-lt"/>
                <a:cs typeface="+mn-lt"/>
              </a:rPr>
              <a:t>Subscription rates are based on number of states a company has fertilizer products registered in and/or sells fertilizer products into as well as TFI membership. </a:t>
            </a:r>
          </a:p>
          <a:p>
            <a:pPr algn="l">
              <a:lnSpc>
                <a:spcPts val="3216"/>
              </a:lnSpc>
            </a:pPr>
            <a:endParaRPr lang="en-US" sz="1738" u="none" strike="noStrike" spc="69">
              <a:solidFill>
                <a:srgbClr val="000000"/>
              </a:solidFill>
              <a:latin typeface="Montserrat"/>
              <a:ea typeface="Montserrat"/>
              <a:cs typeface="Montserrat"/>
              <a:sym typeface="Montserrat"/>
            </a:endParaRPr>
          </a:p>
          <a:p>
            <a:pPr marL="0" lvl="0" indent="0" algn="l">
              <a:lnSpc>
                <a:spcPts val="3216"/>
              </a:lnSpc>
            </a:pPr>
            <a:endParaRPr lang="en-US" sz="1738" u="none" strike="noStrike" spc="69">
              <a:solidFill>
                <a:srgbClr val="000000"/>
              </a:solidFill>
              <a:latin typeface="Montserrat"/>
              <a:ea typeface="Montserrat"/>
              <a:cs typeface="Montserrat"/>
              <a:sym typeface="Montserrat"/>
            </a:endParaRPr>
          </a:p>
        </p:txBody>
      </p:sp>
      <p:sp>
        <p:nvSpPr>
          <p:cNvPr id="9" name="TextBox 9"/>
          <p:cNvSpPr txBox="1"/>
          <p:nvPr/>
        </p:nvSpPr>
        <p:spPr>
          <a:xfrm>
            <a:off x="8297877" y="1738960"/>
            <a:ext cx="3594594" cy="1596014"/>
          </a:xfrm>
          <a:prstGeom prst="rect">
            <a:avLst/>
          </a:prstGeom>
        </p:spPr>
        <p:txBody>
          <a:bodyPr wrap="square" lIns="0" tIns="0" rIns="0" bIns="0" rtlCol="0" anchor="t">
            <a:spAutoFit/>
          </a:bodyPr>
          <a:lstStyle/>
          <a:p>
            <a:pPr algn="ctr">
              <a:lnSpc>
                <a:spcPts val="4179"/>
              </a:lnSpc>
            </a:pPr>
            <a:r>
              <a:rPr lang="en-US" sz="2985">
                <a:solidFill>
                  <a:srgbClr val="FFFFFF"/>
                </a:solidFill>
                <a:latin typeface="Bebas Neue"/>
                <a:ea typeface="Bebas Neue"/>
                <a:cs typeface="Bebas Neue"/>
                <a:sym typeface="Bebas Neue"/>
              </a:rPr>
              <a:t>Ask about our frs webinar you can watch a recording of to learn more!</a:t>
            </a:r>
          </a:p>
        </p:txBody>
      </p:sp>
      <p:sp>
        <p:nvSpPr>
          <p:cNvPr id="10" name="Freeform 10"/>
          <p:cNvSpPr/>
          <p:nvPr/>
        </p:nvSpPr>
        <p:spPr>
          <a:xfrm>
            <a:off x="10227392" y="519559"/>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663397631"/>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1301648" y="564485"/>
            <a:ext cx="10144942" cy="590550"/>
          </a:xfrm>
          <a:prstGeom prst="rect">
            <a:avLst/>
          </a:prstGeom>
        </p:spPr>
        <p:txBody>
          <a:bodyPr lIns="0" tIns="0" rIns="0" bIns="0" rtlCol="0" anchor="t">
            <a:spAutoFit/>
          </a:bodyPr>
          <a:lstStyle/>
          <a:p>
            <a:pPr marL="0" lvl="0" indent="0" algn="ctr">
              <a:lnSpc>
                <a:spcPts val="4669"/>
              </a:lnSpc>
              <a:spcBef>
                <a:spcPct val="0"/>
              </a:spcBef>
            </a:pPr>
            <a:r>
              <a:rPr lang="en-US" sz="3890" b="1" u="none" strike="noStrike" spc="3">
                <a:solidFill>
                  <a:srgbClr val="01687F"/>
                </a:solidFill>
                <a:latin typeface="Montserrat Bold"/>
                <a:ea typeface="Montserrat Bold"/>
                <a:cs typeface="Montserrat Bold"/>
                <a:sym typeface="Montserrat Bold"/>
              </a:rPr>
              <a:t>Fertilizer Education Research Training</a:t>
            </a:r>
          </a:p>
        </p:txBody>
      </p:sp>
      <p:sp>
        <p:nvSpPr>
          <p:cNvPr id="4" name="Freeform 4"/>
          <p:cNvSpPr/>
          <p:nvPr/>
        </p:nvSpPr>
        <p:spPr>
          <a:xfrm>
            <a:off x="2249024" y="4739872"/>
            <a:ext cx="1773532" cy="1773532"/>
          </a:xfrm>
          <a:custGeom>
            <a:avLst/>
            <a:gdLst/>
            <a:ahLst/>
            <a:cxnLst/>
            <a:rect l="l" t="t" r="r" b="b"/>
            <a:pathLst>
              <a:path w="1773532" h="1773532">
                <a:moveTo>
                  <a:pt x="0" y="0"/>
                </a:moveTo>
                <a:lnTo>
                  <a:pt x="1773532" y="0"/>
                </a:lnTo>
                <a:lnTo>
                  <a:pt x="1773532" y="1773532"/>
                </a:lnTo>
                <a:lnTo>
                  <a:pt x="0" y="1773532"/>
                </a:lnTo>
                <a:lnTo>
                  <a:pt x="0" y="0"/>
                </a:lnTo>
                <a:close/>
              </a:path>
            </a:pathLst>
          </a:custGeom>
          <a:blipFill>
            <a:blip r:embed="rId3"/>
            <a:stretch>
              <a:fillRect/>
            </a:stretch>
          </a:blipFill>
        </p:spPr>
        <p:txBody>
          <a:bodyPr/>
          <a:lstStyle/>
          <a:p>
            <a:endParaRPr lang="en-US"/>
          </a:p>
        </p:txBody>
      </p:sp>
      <p:sp>
        <p:nvSpPr>
          <p:cNvPr id="5" name="Freeform 5"/>
          <p:cNvSpPr/>
          <p:nvPr/>
        </p:nvSpPr>
        <p:spPr>
          <a:xfrm>
            <a:off x="8501266" y="4583280"/>
            <a:ext cx="1572486" cy="2086716"/>
          </a:xfrm>
          <a:custGeom>
            <a:avLst/>
            <a:gdLst/>
            <a:ahLst/>
            <a:cxnLst/>
            <a:rect l="l" t="t" r="r" b="b"/>
            <a:pathLst>
              <a:path w="1572486" h="2086716">
                <a:moveTo>
                  <a:pt x="0" y="0"/>
                </a:moveTo>
                <a:lnTo>
                  <a:pt x="1572486" y="0"/>
                </a:lnTo>
                <a:lnTo>
                  <a:pt x="1572486" y="2086715"/>
                </a:lnTo>
                <a:lnTo>
                  <a:pt x="0" y="2086715"/>
                </a:lnTo>
                <a:lnTo>
                  <a:pt x="0" y="0"/>
                </a:lnTo>
                <a:close/>
              </a:path>
            </a:pathLst>
          </a:custGeom>
          <a:blipFill>
            <a:blip r:embed="rId4"/>
            <a:stretch>
              <a:fillRect r="-165403"/>
            </a:stretch>
          </a:blipFill>
        </p:spPr>
        <p:txBody>
          <a:bodyPr/>
          <a:lstStyle/>
          <a:p>
            <a:endParaRPr lang="en-US"/>
          </a:p>
        </p:txBody>
      </p:sp>
      <p:sp>
        <p:nvSpPr>
          <p:cNvPr id="6" name="Freeform 6"/>
          <p:cNvSpPr/>
          <p:nvPr/>
        </p:nvSpPr>
        <p:spPr>
          <a:xfrm>
            <a:off x="4748256" y="1508597"/>
            <a:ext cx="3047189" cy="604781"/>
          </a:xfrm>
          <a:custGeom>
            <a:avLst/>
            <a:gdLst/>
            <a:ahLst/>
            <a:cxnLst/>
            <a:rect l="l" t="t" r="r" b="b"/>
            <a:pathLst>
              <a:path w="3047189" h="604781">
                <a:moveTo>
                  <a:pt x="0" y="0"/>
                </a:moveTo>
                <a:lnTo>
                  <a:pt x="3047189" y="0"/>
                </a:lnTo>
                <a:lnTo>
                  <a:pt x="3047189" y="604781"/>
                </a:lnTo>
                <a:lnTo>
                  <a:pt x="0" y="604781"/>
                </a:lnTo>
                <a:lnTo>
                  <a:pt x="0" y="0"/>
                </a:lnTo>
                <a:close/>
              </a:path>
            </a:pathLst>
          </a:custGeom>
          <a:blipFill>
            <a:blip r:embed="rId5"/>
            <a:stretch>
              <a:fillRect t="-11890" b="-38178"/>
            </a:stretch>
          </a:blipFill>
        </p:spPr>
        <p:txBody>
          <a:bodyPr/>
          <a:lstStyle/>
          <a:p>
            <a:endParaRPr lang="en-US"/>
          </a:p>
        </p:txBody>
      </p:sp>
      <p:grpSp>
        <p:nvGrpSpPr>
          <p:cNvPr id="7" name="Group 7"/>
          <p:cNvGrpSpPr/>
          <p:nvPr/>
        </p:nvGrpSpPr>
        <p:grpSpPr>
          <a:xfrm>
            <a:off x="4403055" y="2378354"/>
            <a:ext cx="3845875" cy="3533397"/>
            <a:chOff x="-40104" y="-9112"/>
            <a:chExt cx="5127833" cy="4711197"/>
          </a:xfrm>
        </p:grpSpPr>
        <p:sp>
          <p:nvSpPr>
            <p:cNvPr id="8" name="Freeform 8"/>
            <p:cNvSpPr/>
            <p:nvPr/>
          </p:nvSpPr>
          <p:spPr>
            <a:xfrm>
              <a:off x="-40104" y="-9112"/>
              <a:ext cx="5127833" cy="4711197"/>
            </a:xfrm>
            <a:custGeom>
              <a:avLst/>
              <a:gdLst/>
              <a:ahLst/>
              <a:cxnLst/>
              <a:rect l="l" t="t" r="r" b="b"/>
              <a:pathLst>
                <a:path w="5127833" h="4711197">
                  <a:moveTo>
                    <a:pt x="0" y="0"/>
                  </a:moveTo>
                  <a:lnTo>
                    <a:pt x="5127833" y="0"/>
                  </a:lnTo>
                  <a:lnTo>
                    <a:pt x="5127833" y="4711197"/>
                  </a:lnTo>
                  <a:lnTo>
                    <a:pt x="0" y="4711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2223824" y="494040"/>
              <a:ext cx="680185" cy="668282"/>
            </a:xfrm>
            <a:custGeom>
              <a:avLst/>
              <a:gdLst/>
              <a:ahLst/>
              <a:cxnLst/>
              <a:rect l="l" t="t" r="r" b="b"/>
              <a:pathLst>
                <a:path w="680185" h="668282">
                  <a:moveTo>
                    <a:pt x="0" y="0"/>
                  </a:moveTo>
                  <a:lnTo>
                    <a:pt x="680185" y="0"/>
                  </a:lnTo>
                  <a:lnTo>
                    <a:pt x="680185" y="668282"/>
                  </a:lnTo>
                  <a:lnTo>
                    <a:pt x="0" y="6682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flipH="1">
              <a:off x="3732004" y="3115498"/>
              <a:ext cx="633987" cy="699572"/>
            </a:xfrm>
            <a:custGeom>
              <a:avLst/>
              <a:gdLst/>
              <a:ahLst/>
              <a:cxnLst/>
              <a:rect l="l" t="t" r="r" b="b"/>
              <a:pathLst>
                <a:path w="633987" h="699572">
                  <a:moveTo>
                    <a:pt x="633987" y="0"/>
                  </a:moveTo>
                  <a:lnTo>
                    <a:pt x="0" y="0"/>
                  </a:lnTo>
                  <a:lnTo>
                    <a:pt x="0" y="699572"/>
                  </a:lnTo>
                  <a:lnTo>
                    <a:pt x="633987" y="699572"/>
                  </a:lnTo>
                  <a:lnTo>
                    <a:pt x="63398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720851" y="3206843"/>
              <a:ext cx="608227" cy="608227"/>
            </a:xfrm>
            <a:custGeom>
              <a:avLst/>
              <a:gdLst/>
              <a:ahLst/>
              <a:cxnLst/>
              <a:rect l="l" t="t" r="r" b="b"/>
              <a:pathLst>
                <a:path w="608227" h="608227">
                  <a:moveTo>
                    <a:pt x="608227" y="0"/>
                  </a:moveTo>
                  <a:lnTo>
                    <a:pt x="0" y="0"/>
                  </a:lnTo>
                  <a:lnTo>
                    <a:pt x="0" y="608227"/>
                  </a:lnTo>
                  <a:lnTo>
                    <a:pt x="608227" y="608227"/>
                  </a:lnTo>
                  <a:lnTo>
                    <a:pt x="608227"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2134271" y="1162322"/>
              <a:ext cx="832119" cy="297432"/>
            </a:xfrm>
            <a:prstGeom prst="rect">
              <a:avLst/>
            </a:prstGeom>
          </p:spPr>
          <p:txBody>
            <a:bodyPr wrap="square" lIns="0" tIns="0" rIns="0" bIns="0" rtlCol="0" anchor="t">
              <a:spAutoFit/>
            </a:bodyPr>
            <a:lstStyle/>
            <a:p>
              <a:pPr algn="ctr">
                <a:lnSpc>
                  <a:spcPts val="1817"/>
                </a:lnSpc>
              </a:pPr>
              <a:r>
                <a:rPr lang="en-US" sz="1298">
                  <a:solidFill>
                    <a:srgbClr val="FFFFFF"/>
                  </a:solidFill>
                  <a:latin typeface="Bebas Neue"/>
                  <a:ea typeface="Bebas Neue"/>
                  <a:cs typeface="Bebas Neue"/>
                  <a:sym typeface="Bebas Neue"/>
                </a:rPr>
                <a:t>Education</a:t>
              </a:r>
            </a:p>
          </p:txBody>
        </p:sp>
        <p:sp>
          <p:nvSpPr>
            <p:cNvPr id="13" name="TextBox 13"/>
            <p:cNvSpPr txBox="1"/>
            <p:nvPr/>
          </p:nvSpPr>
          <p:spPr>
            <a:xfrm>
              <a:off x="3746606" y="3835691"/>
              <a:ext cx="788591" cy="297432"/>
            </a:xfrm>
            <a:prstGeom prst="rect">
              <a:avLst/>
            </a:prstGeom>
          </p:spPr>
          <p:txBody>
            <a:bodyPr wrap="square" lIns="0" tIns="0" rIns="0" bIns="0" rtlCol="0" anchor="t">
              <a:spAutoFit/>
            </a:bodyPr>
            <a:lstStyle/>
            <a:p>
              <a:pPr algn="ctr">
                <a:lnSpc>
                  <a:spcPts val="1817"/>
                </a:lnSpc>
              </a:pPr>
              <a:r>
                <a:rPr lang="en-US" sz="1298">
                  <a:solidFill>
                    <a:srgbClr val="FFFFFF"/>
                  </a:solidFill>
                  <a:latin typeface="Bebas Neue"/>
                  <a:ea typeface="Bebas Neue"/>
                  <a:cs typeface="Bebas Neue"/>
                  <a:sym typeface="Bebas Neue"/>
                </a:rPr>
                <a:t>research</a:t>
              </a:r>
            </a:p>
          </p:txBody>
        </p:sp>
        <p:sp>
          <p:nvSpPr>
            <p:cNvPr id="14" name="TextBox 14"/>
            <p:cNvSpPr txBox="1"/>
            <p:nvPr/>
          </p:nvSpPr>
          <p:spPr>
            <a:xfrm>
              <a:off x="532457" y="3835691"/>
              <a:ext cx="788591" cy="297432"/>
            </a:xfrm>
            <a:prstGeom prst="rect">
              <a:avLst/>
            </a:prstGeom>
          </p:spPr>
          <p:txBody>
            <a:bodyPr wrap="square" lIns="0" tIns="0" rIns="0" bIns="0" rtlCol="0" anchor="t">
              <a:spAutoFit/>
            </a:bodyPr>
            <a:lstStyle/>
            <a:p>
              <a:pPr algn="ctr">
                <a:lnSpc>
                  <a:spcPts val="1817"/>
                </a:lnSpc>
              </a:pPr>
              <a:r>
                <a:rPr lang="en-US" sz="1298">
                  <a:solidFill>
                    <a:srgbClr val="FFFFFF"/>
                  </a:solidFill>
                  <a:latin typeface="Bebas Neue"/>
                  <a:ea typeface="Bebas Neue"/>
                  <a:cs typeface="Bebas Neue"/>
                  <a:sym typeface="Bebas Neue"/>
                </a:rPr>
                <a:t>training</a:t>
              </a:r>
            </a:p>
          </p:txBody>
        </p:sp>
        <p:sp>
          <p:nvSpPr>
            <p:cNvPr id="15" name="Freeform 15"/>
            <p:cNvSpPr/>
            <p:nvPr/>
          </p:nvSpPr>
          <p:spPr>
            <a:xfrm>
              <a:off x="1665527" y="2355598"/>
              <a:ext cx="1730029" cy="865014"/>
            </a:xfrm>
            <a:custGeom>
              <a:avLst/>
              <a:gdLst/>
              <a:ahLst/>
              <a:cxnLst/>
              <a:rect l="l" t="t" r="r" b="b"/>
              <a:pathLst>
                <a:path w="1730029" h="865014">
                  <a:moveTo>
                    <a:pt x="0" y="0"/>
                  </a:moveTo>
                  <a:lnTo>
                    <a:pt x="1730029" y="0"/>
                  </a:lnTo>
                  <a:lnTo>
                    <a:pt x="1730029" y="865015"/>
                  </a:lnTo>
                  <a:lnTo>
                    <a:pt x="0" y="865015"/>
                  </a:lnTo>
                  <a:lnTo>
                    <a:pt x="0" y="0"/>
                  </a:lnTo>
                  <a:close/>
                </a:path>
              </a:pathLst>
            </a:custGeom>
            <a:blipFill>
              <a:blip r:embed="rId4"/>
              <a:stretch>
                <a:fillRect/>
              </a:stretch>
            </a:blipFill>
          </p:spPr>
          <p:txBody>
            <a:bodyPr/>
            <a:lstStyle/>
            <a:p>
              <a:endParaRPr lang="en-US"/>
            </a:p>
          </p:txBody>
        </p:sp>
      </p:grpSp>
      <p:sp>
        <p:nvSpPr>
          <p:cNvPr id="16" name="Freeform 16"/>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670628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088831" y="1330149"/>
            <a:ext cx="10417369" cy="12697"/>
          </a:xfrm>
          <a:custGeom>
            <a:avLst/>
            <a:gdLst/>
            <a:ahLst/>
            <a:cxnLst/>
            <a:rect l="l" t="t" r="r" b="b"/>
            <a:pathLst>
              <a:path w="10417369" h="12697">
                <a:moveTo>
                  <a:pt x="0" y="0"/>
                </a:moveTo>
                <a:lnTo>
                  <a:pt x="10417369" y="0"/>
                </a:lnTo>
                <a:lnTo>
                  <a:pt x="10417369" y="12697"/>
                </a:lnTo>
                <a:lnTo>
                  <a:pt x="0" y="12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30231" y="5953"/>
            <a:ext cx="12318921" cy="8078226"/>
          </a:xfrm>
          <a:custGeom>
            <a:avLst/>
            <a:gdLst/>
            <a:ahLst/>
            <a:cxnLst/>
            <a:rect l="l" t="t" r="r" b="b"/>
            <a:pathLst>
              <a:path w="12318921" h="8078226">
                <a:moveTo>
                  <a:pt x="12318921" y="0"/>
                </a:moveTo>
                <a:lnTo>
                  <a:pt x="0" y="0"/>
                </a:lnTo>
                <a:lnTo>
                  <a:pt x="0" y="8078226"/>
                </a:lnTo>
                <a:lnTo>
                  <a:pt x="12318921" y="8078226"/>
                </a:lnTo>
                <a:lnTo>
                  <a:pt x="12318921" y="0"/>
                </a:lnTo>
                <a:close/>
              </a:path>
            </a:pathLst>
          </a:custGeom>
          <a:blipFill>
            <a:blip r:embed="rId4"/>
            <a:stretch>
              <a:fillRect l="-8883" r="-7877"/>
            </a:stretch>
          </a:blipFill>
        </p:spPr>
        <p:txBody>
          <a:bodyPr/>
          <a:lstStyle/>
          <a:p>
            <a:endParaRPr lang="en-US"/>
          </a:p>
        </p:txBody>
      </p:sp>
      <p:sp>
        <p:nvSpPr>
          <p:cNvPr id="4" name="Freeform 4"/>
          <p:cNvSpPr/>
          <p:nvPr/>
        </p:nvSpPr>
        <p:spPr>
          <a:xfrm>
            <a:off x="9156697" y="2420923"/>
            <a:ext cx="3098797" cy="3860797"/>
          </a:xfrm>
          <a:custGeom>
            <a:avLst/>
            <a:gdLst/>
            <a:ahLst/>
            <a:cxnLst/>
            <a:rect l="l" t="t" r="r" b="b"/>
            <a:pathLst>
              <a:path w="3098797" h="3860797">
                <a:moveTo>
                  <a:pt x="0" y="0"/>
                </a:moveTo>
                <a:lnTo>
                  <a:pt x="3098797" y="0"/>
                </a:lnTo>
                <a:lnTo>
                  <a:pt x="3098797" y="3860797"/>
                </a:lnTo>
                <a:lnTo>
                  <a:pt x="0" y="38607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0252548" y="476195"/>
            <a:ext cx="1253652" cy="615829"/>
          </a:xfrm>
          <a:custGeom>
            <a:avLst/>
            <a:gdLst/>
            <a:ahLst/>
            <a:cxnLst/>
            <a:rect l="l" t="t" r="r" b="b"/>
            <a:pathLst>
              <a:path w="1253652" h="615829">
                <a:moveTo>
                  <a:pt x="0" y="0"/>
                </a:moveTo>
                <a:lnTo>
                  <a:pt x="1253652" y="0"/>
                </a:lnTo>
                <a:lnTo>
                  <a:pt x="1253652" y="615829"/>
                </a:lnTo>
                <a:lnTo>
                  <a:pt x="0" y="615829"/>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482368" y="728423"/>
            <a:ext cx="7061551" cy="445484"/>
          </a:xfrm>
          <a:prstGeom prst="rect">
            <a:avLst/>
          </a:prstGeom>
        </p:spPr>
        <p:txBody>
          <a:bodyPr lIns="0" tIns="0" rIns="0" bIns="0" rtlCol="0" anchor="t">
            <a:spAutoFit/>
          </a:bodyPr>
          <a:lstStyle/>
          <a:p>
            <a:pPr algn="l">
              <a:lnSpc>
                <a:spcPts val="2666"/>
              </a:lnSpc>
            </a:pPr>
            <a:r>
              <a:rPr lang="en-US" sz="5332" b="1">
                <a:solidFill>
                  <a:srgbClr val="FFFFFF"/>
                </a:solidFill>
                <a:latin typeface="Montserrat Bold"/>
                <a:ea typeface="Montserrat Bold"/>
                <a:cs typeface="Montserrat Bold"/>
                <a:sym typeface="Montserrat Bold"/>
              </a:rPr>
              <a:t>Rooted in Research</a:t>
            </a:r>
          </a:p>
        </p:txBody>
      </p:sp>
      <p:sp>
        <p:nvSpPr>
          <p:cNvPr id="7" name="TextBox 7"/>
          <p:cNvSpPr txBox="1"/>
          <p:nvPr/>
        </p:nvSpPr>
        <p:spPr>
          <a:xfrm>
            <a:off x="2377535" y="1073906"/>
            <a:ext cx="45120" cy="397250"/>
          </a:xfrm>
          <a:prstGeom prst="rect">
            <a:avLst/>
          </a:prstGeom>
        </p:spPr>
        <p:txBody>
          <a:bodyPr lIns="0" tIns="0" rIns="0" bIns="0" rtlCol="0" anchor="t">
            <a:spAutoFit/>
          </a:bodyPr>
          <a:lstStyle/>
          <a:p>
            <a:pPr algn="l">
              <a:lnSpc>
                <a:spcPts val="3568"/>
              </a:lnSpc>
            </a:pPr>
            <a:r>
              <a:rPr lang="en-US" sz="1427">
                <a:solidFill>
                  <a:srgbClr val="FFFFFF"/>
                </a:solidFill>
                <a:latin typeface="Roboto"/>
                <a:ea typeface="Roboto"/>
                <a:cs typeface="Roboto"/>
                <a:sym typeface="Roboto"/>
              </a:rPr>
              <a:t> </a:t>
            </a:r>
          </a:p>
        </p:txBody>
      </p:sp>
      <p:sp>
        <p:nvSpPr>
          <p:cNvPr id="8" name="TextBox 8"/>
          <p:cNvSpPr txBox="1"/>
          <p:nvPr/>
        </p:nvSpPr>
        <p:spPr>
          <a:xfrm>
            <a:off x="1986362" y="3092369"/>
            <a:ext cx="4635825" cy="487617"/>
          </a:xfrm>
          <a:prstGeom prst="rect">
            <a:avLst/>
          </a:prstGeom>
        </p:spPr>
        <p:txBody>
          <a:bodyPr lIns="0" tIns="0" rIns="0" bIns="0" rtlCol="0" anchor="t">
            <a:spAutoFit/>
          </a:bodyPr>
          <a:lstStyle/>
          <a:p>
            <a:pPr algn="l">
              <a:lnSpc>
                <a:spcPts val="1998"/>
              </a:lnSpc>
            </a:pPr>
            <a:r>
              <a:rPr lang="en-US" sz="1427" b="1" i="1" spc="284">
                <a:solidFill>
                  <a:srgbClr val="FFFFFF"/>
                </a:solidFill>
                <a:latin typeface="Montserrat Bold Italics"/>
                <a:ea typeface="Montserrat Bold Italics"/>
                <a:cs typeface="Montserrat Bold Italics"/>
                <a:sym typeface="Montserrat Bold Italics"/>
              </a:rPr>
              <a:t>OUR COMMUNICATION PATHWAYS</a:t>
            </a:r>
          </a:p>
          <a:p>
            <a:pPr algn="l">
              <a:lnSpc>
                <a:spcPts val="1998"/>
              </a:lnSpc>
            </a:pPr>
            <a:r>
              <a:rPr lang="en-US" sz="1427" b="1" i="1" spc="284">
                <a:solidFill>
                  <a:srgbClr val="FFFFFF"/>
                </a:solidFill>
                <a:latin typeface="Montserrat Bold Italics"/>
                <a:ea typeface="Montserrat Bold Italics"/>
                <a:cs typeface="Montserrat Bold Italics"/>
                <a:sym typeface="Montserrat Bold Italics"/>
              </a:rPr>
              <a:t> </a:t>
            </a:r>
          </a:p>
        </p:txBody>
      </p:sp>
      <p:sp>
        <p:nvSpPr>
          <p:cNvPr id="9" name="TextBox 9"/>
          <p:cNvSpPr txBox="1"/>
          <p:nvPr/>
        </p:nvSpPr>
        <p:spPr>
          <a:xfrm>
            <a:off x="9752962" y="3889554"/>
            <a:ext cx="1977152" cy="331407"/>
          </a:xfrm>
          <a:prstGeom prst="rect">
            <a:avLst/>
          </a:prstGeom>
        </p:spPr>
        <p:txBody>
          <a:bodyPr lIns="0" tIns="0" rIns="0" bIns="0" rtlCol="0" anchor="t">
            <a:spAutoFit/>
          </a:bodyPr>
          <a:lstStyle/>
          <a:p>
            <a:pPr algn="l">
              <a:lnSpc>
                <a:spcPts val="2558"/>
              </a:lnSpc>
            </a:pPr>
            <a:r>
              <a:rPr lang="en-US" sz="1827" b="1">
                <a:solidFill>
                  <a:srgbClr val="FFFFFF"/>
                </a:solidFill>
                <a:latin typeface="Bebas Neue Bold"/>
                <a:ea typeface="Bebas Neue Bold"/>
                <a:cs typeface="Bebas Neue Bold"/>
                <a:sym typeface="Bebas Neue Bold"/>
              </a:rPr>
              <a:t>Dissemination Research</a:t>
            </a:r>
          </a:p>
        </p:txBody>
      </p:sp>
      <p:sp>
        <p:nvSpPr>
          <p:cNvPr id="10" name="TextBox 10"/>
          <p:cNvSpPr txBox="1"/>
          <p:nvPr/>
        </p:nvSpPr>
        <p:spPr>
          <a:xfrm>
            <a:off x="9694288" y="5807566"/>
            <a:ext cx="2107359" cy="331407"/>
          </a:xfrm>
          <a:prstGeom prst="rect">
            <a:avLst/>
          </a:prstGeom>
        </p:spPr>
        <p:txBody>
          <a:bodyPr lIns="0" tIns="0" rIns="0" bIns="0" rtlCol="0" anchor="t">
            <a:spAutoFit/>
          </a:bodyPr>
          <a:lstStyle/>
          <a:p>
            <a:pPr algn="l">
              <a:lnSpc>
                <a:spcPts val="2558"/>
              </a:lnSpc>
            </a:pPr>
            <a:r>
              <a:rPr lang="en-US" sz="1827" b="1">
                <a:solidFill>
                  <a:srgbClr val="FFFFFF"/>
                </a:solidFill>
                <a:latin typeface="Bebas Neue Bold"/>
                <a:ea typeface="Bebas Neue Bold"/>
                <a:cs typeface="Bebas Neue Bold"/>
                <a:sym typeface="Bebas Neue Bold"/>
              </a:rPr>
              <a:t>Private Industry Research</a:t>
            </a:r>
          </a:p>
        </p:txBody>
      </p:sp>
      <p:sp>
        <p:nvSpPr>
          <p:cNvPr id="11" name="TextBox 11"/>
          <p:cNvSpPr txBox="1"/>
          <p:nvPr/>
        </p:nvSpPr>
        <p:spPr>
          <a:xfrm>
            <a:off x="9617078" y="4528110"/>
            <a:ext cx="2271903" cy="331407"/>
          </a:xfrm>
          <a:prstGeom prst="rect">
            <a:avLst/>
          </a:prstGeom>
        </p:spPr>
        <p:txBody>
          <a:bodyPr lIns="0" tIns="0" rIns="0" bIns="0" rtlCol="0" anchor="t">
            <a:spAutoFit/>
          </a:bodyPr>
          <a:lstStyle/>
          <a:p>
            <a:pPr algn="l">
              <a:lnSpc>
                <a:spcPts val="2558"/>
              </a:lnSpc>
            </a:pPr>
            <a:r>
              <a:rPr lang="en-US" sz="1827" b="1">
                <a:solidFill>
                  <a:srgbClr val="FFFFFF"/>
                </a:solidFill>
                <a:latin typeface="Bebas Neue Bold"/>
                <a:ea typeface="Bebas Neue Bold"/>
                <a:cs typeface="Bebas Neue Bold"/>
                <a:sym typeface="Bebas Neue Bold"/>
              </a:rPr>
              <a:t>Scientific Advisory Network</a:t>
            </a:r>
          </a:p>
        </p:txBody>
      </p:sp>
      <p:sp>
        <p:nvSpPr>
          <p:cNvPr id="12" name="TextBox 12"/>
          <p:cNvSpPr txBox="1"/>
          <p:nvPr/>
        </p:nvSpPr>
        <p:spPr>
          <a:xfrm>
            <a:off x="9396479" y="2608756"/>
            <a:ext cx="2718759" cy="331407"/>
          </a:xfrm>
          <a:prstGeom prst="rect">
            <a:avLst/>
          </a:prstGeom>
        </p:spPr>
        <p:txBody>
          <a:bodyPr lIns="0" tIns="0" rIns="0" bIns="0" rtlCol="0" anchor="t">
            <a:spAutoFit/>
          </a:bodyPr>
          <a:lstStyle/>
          <a:p>
            <a:pPr algn="l">
              <a:lnSpc>
                <a:spcPts val="2558"/>
              </a:lnSpc>
            </a:pPr>
            <a:r>
              <a:rPr lang="en-US" sz="1827" b="1">
                <a:solidFill>
                  <a:srgbClr val="FFFFFF"/>
                </a:solidFill>
                <a:latin typeface="Bebas Neue Bold"/>
                <a:ea typeface="Bebas Neue Bold"/>
                <a:cs typeface="Bebas Neue Bold"/>
                <a:sym typeface="Bebas Neue Bold"/>
              </a:rPr>
              <a:t>4R Field-Based Applied Research</a:t>
            </a:r>
          </a:p>
        </p:txBody>
      </p:sp>
      <p:sp>
        <p:nvSpPr>
          <p:cNvPr id="13" name="TextBox 13"/>
          <p:cNvSpPr txBox="1"/>
          <p:nvPr/>
        </p:nvSpPr>
        <p:spPr>
          <a:xfrm>
            <a:off x="9390126" y="5167809"/>
            <a:ext cx="2725693" cy="331407"/>
          </a:xfrm>
          <a:prstGeom prst="rect">
            <a:avLst/>
          </a:prstGeom>
        </p:spPr>
        <p:txBody>
          <a:bodyPr lIns="0" tIns="0" rIns="0" bIns="0" rtlCol="0" anchor="t">
            <a:spAutoFit/>
          </a:bodyPr>
          <a:lstStyle/>
          <a:p>
            <a:pPr algn="l">
              <a:lnSpc>
                <a:spcPts val="2558"/>
              </a:lnSpc>
            </a:pPr>
            <a:r>
              <a:rPr lang="en-US" sz="1827" b="1">
                <a:solidFill>
                  <a:srgbClr val="FFFFFF"/>
                </a:solidFill>
                <a:latin typeface="Bebas Neue Bold"/>
                <a:ea typeface="Bebas Neue Bold"/>
                <a:cs typeface="Bebas Neue Bold"/>
                <a:sym typeface="Bebas Neue Bold"/>
              </a:rPr>
              <a:t>Promote 4R Resources and Tools</a:t>
            </a:r>
          </a:p>
        </p:txBody>
      </p:sp>
      <p:sp>
        <p:nvSpPr>
          <p:cNvPr id="14" name="TextBox 14"/>
          <p:cNvSpPr txBox="1"/>
          <p:nvPr/>
        </p:nvSpPr>
        <p:spPr>
          <a:xfrm>
            <a:off x="9362056" y="3248579"/>
            <a:ext cx="2791349" cy="331407"/>
          </a:xfrm>
          <a:prstGeom prst="rect">
            <a:avLst/>
          </a:prstGeom>
        </p:spPr>
        <p:txBody>
          <a:bodyPr lIns="0" tIns="0" rIns="0" bIns="0" rtlCol="0" anchor="t">
            <a:spAutoFit/>
          </a:bodyPr>
          <a:lstStyle/>
          <a:p>
            <a:pPr algn="l">
              <a:lnSpc>
                <a:spcPts val="2558"/>
              </a:lnSpc>
            </a:pPr>
            <a:r>
              <a:rPr lang="en-US" sz="1827" b="1">
                <a:solidFill>
                  <a:srgbClr val="FFFFFF"/>
                </a:solidFill>
                <a:latin typeface="Bebas Neue Bold"/>
                <a:ea typeface="Bebas Neue Bold"/>
                <a:cs typeface="Bebas Neue Bold"/>
                <a:sym typeface="Bebas Neue Bold"/>
              </a:rPr>
              <a:t>Partner with Research Institutions</a:t>
            </a:r>
          </a:p>
        </p:txBody>
      </p:sp>
      <p:grpSp>
        <p:nvGrpSpPr>
          <p:cNvPr id="15" name="Group 15"/>
          <p:cNvGrpSpPr/>
          <p:nvPr/>
        </p:nvGrpSpPr>
        <p:grpSpPr>
          <a:xfrm>
            <a:off x="6713180" y="3702058"/>
            <a:ext cx="1362075" cy="1362075"/>
            <a:chOff x="0" y="0"/>
            <a:chExt cx="1816100" cy="1816100"/>
          </a:xfrm>
        </p:grpSpPr>
        <p:sp>
          <p:nvSpPr>
            <p:cNvPr id="16" name="Freeform 16"/>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148285" y="627346"/>
              <a:ext cx="1519530" cy="561408"/>
            </a:xfrm>
            <a:prstGeom prst="rect">
              <a:avLst/>
            </a:prstGeom>
          </p:spPr>
          <p:txBody>
            <a:bodyPr lIns="0" tIns="0" rIns="0" bIns="0" rtlCol="0" anchor="t">
              <a:spAutoFit/>
            </a:bodyPr>
            <a:lstStyle/>
            <a:p>
              <a:pPr algn="ctr">
                <a:lnSpc>
                  <a:spcPts val="1664"/>
                </a:lnSpc>
              </a:pPr>
              <a:r>
                <a:rPr lang="en-US" sz="1399" b="1" spc="4">
                  <a:solidFill>
                    <a:srgbClr val="FFFFFF"/>
                  </a:solidFill>
                  <a:latin typeface="Montserrat Bold"/>
                  <a:ea typeface="Montserrat Bold"/>
                  <a:cs typeface="Montserrat Bold"/>
                  <a:sym typeface="Montserrat Bold"/>
                </a:rPr>
                <a:t>Position </a:t>
              </a:r>
            </a:p>
            <a:p>
              <a:pPr algn="ctr">
                <a:lnSpc>
                  <a:spcPts val="1664"/>
                </a:lnSpc>
              </a:pPr>
              <a:r>
                <a:rPr lang="en-US" sz="1399" b="1" spc="4">
                  <a:solidFill>
                    <a:srgbClr val="FFFFFF"/>
                  </a:solidFill>
                  <a:latin typeface="Montserrat Bold"/>
                  <a:ea typeface="Montserrat Bold"/>
                  <a:cs typeface="Montserrat Bold"/>
                  <a:sym typeface="Montserrat Bold"/>
                </a:rPr>
                <a:t>Statements</a:t>
              </a:r>
            </a:p>
          </p:txBody>
        </p:sp>
      </p:grpSp>
      <p:sp>
        <p:nvSpPr>
          <p:cNvPr id="18" name="TextBox 18"/>
          <p:cNvSpPr txBox="1"/>
          <p:nvPr/>
        </p:nvSpPr>
        <p:spPr>
          <a:xfrm>
            <a:off x="9617078" y="1773109"/>
            <a:ext cx="2286857" cy="647986"/>
          </a:xfrm>
          <a:prstGeom prst="rect">
            <a:avLst/>
          </a:prstGeom>
        </p:spPr>
        <p:txBody>
          <a:bodyPr lIns="0" tIns="0" rIns="0" bIns="0" rtlCol="0" anchor="t">
            <a:spAutoFit/>
          </a:bodyPr>
          <a:lstStyle/>
          <a:p>
            <a:pPr algn="ctr">
              <a:lnSpc>
                <a:spcPts val="2134"/>
              </a:lnSpc>
            </a:pPr>
            <a:r>
              <a:rPr lang="en-US" sz="1524" spc="385">
                <a:solidFill>
                  <a:srgbClr val="FFFFFF"/>
                </a:solidFill>
                <a:latin typeface="Bebas Neue"/>
                <a:ea typeface="Bebas Neue"/>
                <a:cs typeface="Bebas Neue"/>
                <a:sym typeface="Bebas Neue"/>
              </a:rPr>
              <a:t>RESEARCH STRATEGY</a:t>
            </a:r>
          </a:p>
          <a:p>
            <a:pPr algn="ctr">
              <a:lnSpc>
                <a:spcPts val="3083"/>
              </a:lnSpc>
            </a:pPr>
            <a:r>
              <a:rPr lang="en-US" sz="2202" spc="370">
                <a:solidFill>
                  <a:srgbClr val="FFFFFF"/>
                </a:solidFill>
                <a:latin typeface="Bebas Neue"/>
                <a:ea typeface="Bebas Neue"/>
                <a:cs typeface="Bebas Neue"/>
                <a:sym typeface="Bebas Neue"/>
              </a:rPr>
              <a:t>CORE ELEMENTS</a:t>
            </a:r>
          </a:p>
        </p:txBody>
      </p:sp>
      <p:sp>
        <p:nvSpPr>
          <p:cNvPr id="19" name="TextBox 19"/>
          <p:cNvSpPr txBox="1"/>
          <p:nvPr/>
        </p:nvSpPr>
        <p:spPr>
          <a:xfrm>
            <a:off x="482368" y="1301574"/>
            <a:ext cx="7108247" cy="575881"/>
          </a:xfrm>
          <a:prstGeom prst="rect">
            <a:avLst/>
          </a:prstGeom>
        </p:spPr>
        <p:txBody>
          <a:bodyPr lIns="0" tIns="0" rIns="0" bIns="0" rtlCol="0" anchor="t">
            <a:spAutoFit/>
          </a:bodyPr>
          <a:lstStyle/>
          <a:p>
            <a:pPr algn="l">
              <a:lnSpc>
                <a:spcPts val="2383"/>
              </a:lnSpc>
            </a:pPr>
            <a:r>
              <a:rPr lang="en-US" sz="1702" spc="286">
                <a:solidFill>
                  <a:srgbClr val="FFFFFF"/>
                </a:solidFill>
                <a:latin typeface="Montserrat"/>
                <a:ea typeface="Montserrat"/>
                <a:cs typeface="Montserrat"/>
                <a:sym typeface="Montserrat"/>
              </a:rPr>
              <a:t>BUILDING A STRONG SCIENTIFIC FOUNDATION THROUGH INDUSTRY-FUNDED RESEARCH ​</a:t>
            </a:r>
          </a:p>
        </p:txBody>
      </p:sp>
      <p:grpSp>
        <p:nvGrpSpPr>
          <p:cNvPr id="20" name="Group 20"/>
          <p:cNvGrpSpPr/>
          <p:nvPr/>
        </p:nvGrpSpPr>
        <p:grpSpPr>
          <a:xfrm>
            <a:off x="7601471" y="5215434"/>
            <a:ext cx="1362075" cy="1362075"/>
            <a:chOff x="0" y="0"/>
            <a:chExt cx="1816100" cy="1816100"/>
          </a:xfrm>
        </p:grpSpPr>
        <p:sp>
          <p:nvSpPr>
            <p:cNvPr id="21" name="Freeform 21"/>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TextBox 22"/>
            <p:cNvSpPr txBox="1"/>
            <p:nvPr/>
          </p:nvSpPr>
          <p:spPr>
            <a:xfrm>
              <a:off x="132544" y="397107"/>
              <a:ext cx="1495451" cy="858269"/>
            </a:xfrm>
            <a:prstGeom prst="rect">
              <a:avLst/>
            </a:prstGeom>
          </p:spPr>
          <p:txBody>
            <a:bodyPr wrap="square" lIns="0" tIns="0" rIns="0" bIns="0" rtlCol="0" anchor="t">
              <a:spAutoFit/>
            </a:bodyPr>
            <a:lstStyle/>
            <a:p>
              <a:pPr algn="ctr">
                <a:lnSpc>
                  <a:spcPts val="1655"/>
                </a:lnSpc>
              </a:pPr>
              <a:r>
                <a:rPr lang="en-US" sz="1395" b="1">
                  <a:solidFill>
                    <a:srgbClr val="FFFFFF"/>
                  </a:solidFill>
                  <a:latin typeface="Montserrat Bold"/>
                  <a:ea typeface="Montserrat Bold"/>
                  <a:cs typeface="Montserrat Bold"/>
                  <a:sym typeface="Montserrat Bold"/>
                </a:rPr>
                <a:t>Social Media  Campaigns</a:t>
              </a:r>
            </a:p>
          </p:txBody>
        </p:sp>
      </p:grpSp>
      <p:grpSp>
        <p:nvGrpSpPr>
          <p:cNvPr id="23" name="Group 23"/>
          <p:cNvGrpSpPr/>
          <p:nvPr/>
        </p:nvGrpSpPr>
        <p:grpSpPr>
          <a:xfrm>
            <a:off x="5508654" y="5235583"/>
            <a:ext cx="1362075" cy="1362075"/>
            <a:chOff x="0" y="0"/>
            <a:chExt cx="1816100" cy="1816100"/>
          </a:xfrm>
        </p:grpSpPr>
        <p:sp>
          <p:nvSpPr>
            <p:cNvPr id="24" name="Freeform 24"/>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5"/>
            <p:cNvSpPr txBox="1"/>
            <p:nvPr/>
          </p:nvSpPr>
          <p:spPr>
            <a:xfrm>
              <a:off x="0" y="358908"/>
              <a:ext cx="1782363" cy="1120687"/>
            </a:xfrm>
            <a:prstGeom prst="rect">
              <a:avLst/>
            </a:prstGeom>
          </p:spPr>
          <p:txBody>
            <a:bodyPr lIns="0" tIns="0" rIns="0" bIns="0" rtlCol="0" anchor="t">
              <a:spAutoFit/>
            </a:bodyPr>
            <a:lstStyle/>
            <a:p>
              <a:pPr algn="ctr">
                <a:lnSpc>
                  <a:spcPts val="1664"/>
                </a:lnSpc>
                <a:spcBef>
                  <a:spcPct val="0"/>
                </a:spcBef>
              </a:pPr>
              <a:r>
                <a:rPr lang="en-US" sz="1402" b="1">
                  <a:solidFill>
                    <a:srgbClr val="FFFFFF"/>
                  </a:solidFill>
                  <a:latin typeface="Montserrat Bold"/>
                  <a:ea typeface="Montserrat Bold"/>
                  <a:cs typeface="Montserrat Bold"/>
                  <a:sym typeface="Montserrat Bold"/>
                </a:rPr>
                <a:t>Outside media (Crops &amp; Soils Magazine)</a:t>
              </a:r>
            </a:p>
          </p:txBody>
        </p:sp>
      </p:grpSp>
      <p:grpSp>
        <p:nvGrpSpPr>
          <p:cNvPr id="26" name="Group 26"/>
          <p:cNvGrpSpPr/>
          <p:nvPr/>
        </p:nvGrpSpPr>
        <p:grpSpPr>
          <a:xfrm>
            <a:off x="4570055" y="3702058"/>
            <a:ext cx="1362075" cy="1362075"/>
            <a:chOff x="0" y="0"/>
            <a:chExt cx="1816100" cy="1816100"/>
          </a:xfrm>
        </p:grpSpPr>
        <p:sp>
          <p:nvSpPr>
            <p:cNvPr id="27" name="Freeform 27"/>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TextBox 28"/>
            <p:cNvSpPr txBox="1"/>
            <p:nvPr/>
          </p:nvSpPr>
          <p:spPr>
            <a:xfrm>
              <a:off x="104695" y="141923"/>
              <a:ext cx="1606710" cy="1603172"/>
            </a:xfrm>
            <a:prstGeom prst="rect">
              <a:avLst/>
            </a:prstGeom>
          </p:spPr>
          <p:txBody>
            <a:bodyPr lIns="0" tIns="0" rIns="0" bIns="0" rtlCol="0" anchor="t">
              <a:spAutoFit/>
            </a:bodyPr>
            <a:lstStyle/>
            <a:p>
              <a:pPr algn="ctr">
                <a:lnSpc>
                  <a:spcPts val="1602"/>
                </a:lnSpc>
                <a:spcBef>
                  <a:spcPct val="0"/>
                </a:spcBef>
              </a:pPr>
              <a:r>
                <a:rPr lang="en-US" sz="1350" b="1">
                  <a:solidFill>
                    <a:srgbClr val="FFFFFF"/>
                  </a:solidFill>
                  <a:latin typeface="Montserrat Bold"/>
                  <a:ea typeface="Montserrat Bold"/>
                  <a:cs typeface="Montserrat Bold"/>
                  <a:sym typeface="Montserrat Bold"/>
                </a:rPr>
                <a:t>TFI’s Members-Only Newsletter​</a:t>
              </a:r>
            </a:p>
            <a:p>
              <a:pPr algn="ctr">
                <a:lnSpc>
                  <a:spcPts val="1602"/>
                </a:lnSpc>
                <a:spcBef>
                  <a:spcPct val="0"/>
                </a:spcBef>
              </a:pPr>
              <a:r>
                <a:rPr lang="en-US" sz="1350" b="1">
                  <a:solidFill>
                    <a:srgbClr val="FFFFFF"/>
                  </a:solidFill>
                  <a:latin typeface="Montserrat Bold"/>
                  <a:ea typeface="Montserrat Bold"/>
                  <a:cs typeface="Montserrat Bold"/>
                  <a:sym typeface="Montserrat Bold"/>
                </a:rPr>
                <a:t>Acres Ahead​</a:t>
              </a:r>
            </a:p>
            <a:p>
              <a:pPr algn="ctr">
                <a:lnSpc>
                  <a:spcPts val="1602"/>
                </a:lnSpc>
                <a:spcBef>
                  <a:spcPct val="0"/>
                </a:spcBef>
              </a:pPr>
              <a:endParaRPr lang="en-US" sz="1350" b="1">
                <a:solidFill>
                  <a:srgbClr val="FFFFFF"/>
                </a:solidFill>
                <a:latin typeface="Montserrat Bold"/>
                <a:ea typeface="Montserrat Bold"/>
                <a:cs typeface="Montserrat Bold"/>
                <a:sym typeface="Montserrat Bold"/>
              </a:endParaRPr>
            </a:p>
          </p:txBody>
        </p:sp>
      </p:grpSp>
      <p:grpSp>
        <p:nvGrpSpPr>
          <p:cNvPr id="29" name="Group 29"/>
          <p:cNvGrpSpPr/>
          <p:nvPr/>
        </p:nvGrpSpPr>
        <p:grpSpPr>
          <a:xfrm>
            <a:off x="3390943" y="5235583"/>
            <a:ext cx="1362075" cy="1362075"/>
            <a:chOff x="0" y="0"/>
            <a:chExt cx="1816100" cy="1816100"/>
          </a:xfrm>
        </p:grpSpPr>
        <p:sp>
          <p:nvSpPr>
            <p:cNvPr id="30" name="Freeform 30"/>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1" name="TextBox 31"/>
            <p:cNvSpPr txBox="1"/>
            <p:nvPr/>
          </p:nvSpPr>
          <p:spPr>
            <a:xfrm>
              <a:off x="33737" y="435153"/>
              <a:ext cx="1782363" cy="1069772"/>
            </a:xfrm>
            <a:prstGeom prst="rect">
              <a:avLst/>
            </a:prstGeom>
          </p:spPr>
          <p:txBody>
            <a:bodyPr lIns="0" tIns="0" rIns="0" bIns="0" rtlCol="0" anchor="t">
              <a:spAutoFit/>
            </a:bodyPr>
            <a:lstStyle/>
            <a:p>
              <a:pPr algn="ctr">
                <a:lnSpc>
                  <a:spcPts val="1602"/>
                </a:lnSpc>
                <a:spcBef>
                  <a:spcPct val="0"/>
                </a:spcBef>
              </a:pPr>
              <a:r>
                <a:rPr lang="en-US" sz="1350" b="1">
                  <a:solidFill>
                    <a:srgbClr val="FFFFFF"/>
                  </a:solidFill>
                  <a:latin typeface="Montserrat Bold"/>
                  <a:ea typeface="Montserrat Bold"/>
                  <a:cs typeface="Montserrat Bold"/>
                  <a:sym typeface="Montserrat Bold"/>
                </a:rPr>
                <a:t>TFI’s Story of Fertilizer Monthly Newsletter​</a:t>
              </a:r>
            </a:p>
          </p:txBody>
        </p:sp>
      </p:grpSp>
      <p:grpSp>
        <p:nvGrpSpPr>
          <p:cNvPr id="32" name="Group 32"/>
          <p:cNvGrpSpPr/>
          <p:nvPr/>
        </p:nvGrpSpPr>
        <p:grpSpPr>
          <a:xfrm>
            <a:off x="2422655" y="3702058"/>
            <a:ext cx="1362075" cy="1362075"/>
            <a:chOff x="0" y="0"/>
            <a:chExt cx="1816100" cy="1816100"/>
          </a:xfrm>
        </p:grpSpPr>
        <p:sp>
          <p:nvSpPr>
            <p:cNvPr id="33" name="Freeform 33"/>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4" name="TextBox 34"/>
            <p:cNvSpPr txBox="1"/>
            <p:nvPr/>
          </p:nvSpPr>
          <p:spPr>
            <a:xfrm>
              <a:off x="219243" y="433417"/>
              <a:ext cx="1377614" cy="841282"/>
            </a:xfrm>
            <a:prstGeom prst="rect">
              <a:avLst/>
            </a:prstGeom>
          </p:spPr>
          <p:txBody>
            <a:bodyPr lIns="0" tIns="0" rIns="0" bIns="0" rtlCol="0" anchor="t">
              <a:spAutoFit/>
            </a:bodyPr>
            <a:lstStyle/>
            <a:p>
              <a:pPr algn="ctr">
                <a:lnSpc>
                  <a:spcPts val="1661"/>
                </a:lnSpc>
                <a:spcBef>
                  <a:spcPct val="0"/>
                </a:spcBef>
              </a:pPr>
              <a:r>
                <a:rPr lang="en-US" sz="1400" b="1">
                  <a:solidFill>
                    <a:srgbClr val="FFFFFF"/>
                  </a:solidFill>
                  <a:latin typeface="Montserrat Bold"/>
                  <a:ea typeface="Montserrat Bold"/>
                  <a:cs typeface="Montserrat Bold"/>
                  <a:sym typeface="Montserrat Bold"/>
                </a:rPr>
                <a:t>Farmer Case Studies​</a:t>
              </a:r>
            </a:p>
          </p:txBody>
        </p:sp>
      </p:grpSp>
      <p:grpSp>
        <p:nvGrpSpPr>
          <p:cNvPr id="35" name="Group 35"/>
          <p:cNvGrpSpPr/>
          <p:nvPr/>
        </p:nvGrpSpPr>
        <p:grpSpPr>
          <a:xfrm>
            <a:off x="279530" y="3702058"/>
            <a:ext cx="1362075" cy="1362075"/>
            <a:chOff x="0" y="0"/>
            <a:chExt cx="1816100" cy="1816100"/>
          </a:xfrm>
        </p:grpSpPr>
        <p:sp>
          <p:nvSpPr>
            <p:cNvPr id="36" name="Freeform 36"/>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TextBox 37"/>
            <p:cNvSpPr txBox="1"/>
            <p:nvPr/>
          </p:nvSpPr>
          <p:spPr>
            <a:xfrm>
              <a:off x="194522" y="322660"/>
              <a:ext cx="1451812" cy="1441027"/>
            </a:xfrm>
            <a:prstGeom prst="rect">
              <a:avLst/>
            </a:prstGeom>
          </p:spPr>
          <p:txBody>
            <a:bodyPr lIns="0" tIns="0" rIns="0" bIns="0" rtlCol="0" anchor="t">
              <a:spAutoFit/>
            </a:bodyPr>
            <a:lstStyle/>
            <a:p>
              <a:pPr algn="ctr">
                <a:lnSpc>
                  <a:spcPts val="1483"/>
                </a:lnSpc>
                <a:spcBef>
                  <a:spcPct val="0"/>
                </a:spcBef>
              </a:pPr>
              <a:r>
                <a:rPr lang="en-US" sz="1250" b="1">
                  <a:solidFill>
                    <a:srgbClr val="FFFFFF"/>
                  </a:solidFill>
                  <a:latin typeface="Montserrat Bold"/>
                  <a:ea typeface="Montserrat Bold"/>
                  <a:cs typeface="Montserrat Bold"/>
                  <a:sym typeface="Montserrat Bold"/>
                </a:rPr>
                <a:t>4R Farming &amp; ​</a:t>
              </a:r>
            </a:p>
            <a:p>
              <a:pPr algn="ctr">
                <a:lnSpc>
                  <a:spcPts val="1483"/>
                </a:lnSpc>
                <a:spcBef>
                  <a:spcPct val="0"/>
                </a:spcBef>
              </a:pPr>
              <a:r>
                <a:rPr lang="en-US" sz="1250" b="1">
                  <a:solidFill>
                    <a:srgbClr val="FFFFFF"/>
                  </a:solidFill>
                  <a:latin typeface="Montserrat Bold"/>
                  <a:ea typeface="Montserrat Bold"/>
                  <a:cs typeface="Montserrat Bold"/>
                  <a:sym typeface="Montserrat Bold"/>
                </a:rPr>
                <a:t>Nutrient Stewardship Websites​</a:t>
              </a:r>
            </a:p>
            <a:p>
              <a:pPr algn="ctr">
                <a:lnSpc>
                  <a:spcPts val="1483"/>
                </a:lnSpc>
                <a:spcBef>
                  <a:spcPct val="0"/>
                </a:spcBef>
              </a:pPr>
              <a:endParaRPr lang="en-US" sz="1250" b="1">
                <a:solidFill>
                  <a:srgbClr val="FFFFFF"/>
                </a:solidFill>
                <a:latin typeface="Montserrat Bold"/>
                <a:ea typeface="Montserrat Bold"/>
                <a:cs typeface="Montserrat Bold"/>
                <a:sym typeface="Montserrat Bold"/>
              </a:endParaRPr>
            </a:p>
          </p:txBody>
        </p:sp>
      </p:grpSp>
      <p:grpSp>
        <p:nvGrpSpPr>
          <p:cNvPr id="38" name="Group 38"/>
          <p:cNvGrpSpPr/>
          <p:nvPr/>
        </p:nvGrpSpPr>
        <p:grpSpPr>
          <a:xfrm>
            <a:off x="1214690" y="5215434"/>
            <a:ext cx="1362075" cy="1362075"/>
            <a:chOff x="0" y="0"/>
            <a:chExt cx="1816100" cy="1816100"/>
          </a:xfrm>
        </p:grpSpPr>
        <p:sp>
          <p:nvSpPr>
            <p:cNvPr id="39" name="Freeform 39"/>
            <p:cNvSpPr/>
            <p:nvPr/>
          </p:nvSpPr>
          <p:spPr>
            <a:xfrm>
              <a:off x="0" y="0"/>
              <a:ext cx="1816100" cy="1816100"/>
            </a:xfrm>
            <a:custGeom>
              <a:avLst/>
              <a:gdLst/>
              <a:ahLst/>
              <a:cxnLst/>
              <a:rect l="l" t="t" r="r" b="b"/>
              <a:pathLst>
                <a:path w="1816100" h="1816100">
                  <a:moveTo>
                    <a:pt x="0" y="0"/>
                  </a:moveTo>
                  <a:lnTo>
                    <a:pt x="1816100" y="0"/>
                  </a:lnTo>
                  <a:lnTo>
                    <a:pt x="1816100" y="1816100"/>
                  </a:lnTo>
                  <a:lnTo>
                    <a:pt x="0" y="18161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40" name="TextBox 40"/>
            <p:cNvSpPr txBox="1"/>
            <p:nvPr/>
          </p:nvSpPr>
          <p:spPr>
            <a:xfrm>
              <a:off x="109622" y="341973"/>
              <a:ext cx="1596857" cy="1069772"/>
            </a:xfrm>
            <a:prstGeom prst="rect">
              <a:avLst/>
            </a:prstGeom>
          </p:spPr>
          <p:txBody>
            <a:bodyPr lIns="0" tIns="0" rIns="0" bIns="0" rtlCol="0" anchor="t">
              <a:spAutoFit/>
            </a:bodyPr>
            <a:lstStyle/>
            <a:p>
              <a:pPr algn="ctr">
                <a:lnSpc>
                  <a:spcPts val="1602"/>
                </a:lnSpc>
                <a:spcBef>
                  <a:spcPct val="0"/>
                </a:spcBef>
              </a:pPr>
              <a:r>
                <a:rPr lang="en-US" sz="1350" b="1">
                  <a:solidFill>
                    <a:srgbClr val="FFFFFF"/>
                  </a:solidFill>
                  <a:latin typeface="Montserrat Bold"/>
                  <a:ea typeface="Montserrat Bold"/>
                  <a:cs typeface="Montserrat Bold"/>
                  <a:sym typeface="Montserrat Bold"/>
                </a:rPr>
                <a:t>Issue Briefs Focused on Congressional Advocacy​</a:t>
              </a:r>
            </a:p>
          </p:txBody>
        </p:sp>
      </p:grpSp>
    </p:spTree>
    <p:extLst>
      <p:ext uri="{BB962C8B-B14F-4D97-AF65-F5344CB8AC3E}">
        <p14:creationId xmlns:p14="http://schemas.microsoft.com/office/powerpoint/2010/main" val="4164386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936283" y="619125"/>
            <a:ext cx="9442409" cy="613282"/>
          </a:xfrm>
          <a:prstGeom prst="rect">
            <a:avLst/>
          </a:prstGeom>
        </p:spPr>
        <p:txBody>
          <a:bodyPr lIns="0" tIns="0" rIns="0" bIns="0" rtlCol="0" anchor="t">
            <a:spAutoFit/>
          </a:bodyPr>
          <a:lstStyle/>
          <a:p>
            <a:pPr algn="l">
              <a:lnSpc>
                <a:spcPts val="5047"/>
              </a:lnSpc>
            </a:pPr>
            <a:r>
              <a:rPr lang="en-US" sz="3605" b="1">
                <a:solidFill>
                  <a:srgbClr val="231F20"/>
                </a:solidFill>
                <a:latin typeface="Montserrat Bold"/>
                <a:ea typeface="Montserrat Bold"/>
                <a:cs typeface="Montserrat Bold"/>
                <a:sym typeface="Montserrat Bold"/>
              </a:rPr>
              <a:t>Ford West Leadership Academy</a:t>
            </a:r>
          </a:p>
        </p:txBody>
      </p:sp>
      <p:sp>
        <p:nvSpPr>
          <p:cNvPr id="3" name="Freeform 3"/>
          <p:cNvSpPr/>
          <p:nvPr/>
        </p:nvSpPr>
        <p:spPr>
          <a:xfrm>
            <a:off x="6946793" y="1336746"/>
            <a:ext cx="1735121" cy="1735121"/>
          </a:xfrm>
          <a:custGeom>
            <a:avLst/>
            <a:gdLst/>
            <a:ahLst/>
            <a:cxnLst/>
            <a:rect l="l" t="t" r="r" b="b"/>
            <a:pathLst>
              <a:path w="1735121" h="1735121">
                <a:moveTo>
                  <a:pt x="0" y="0"/>
                </a:moveTo>
                <a:lnTo>
                  <a:pt x="1735120" y="0"/>
                </a:lnTo>
                <a:lnTo>
                  <a:pt x="1735120" y="1735121"/>
                </a:lnTo>
                <a:lnTo>
                  <a:pt x="0" y="1735121"/>
                </a:lnTo>
                <a:lnTo>
                  <a:pt x="0" y="0"/>
                </a:lnTo>
                <a:close/>
              </a:path>
            </a:pathLst>
          </a:custGeom>
          <a:blipFill>
            <a:blip r:embed="rId2"/>
            <a:stretch>
              <a:fillRect/>
            </a:stretch>
          </a:blipFill>
        </p:spPr>
        <p:txBody>
          <a:bodyPr/>
          <a:lstStyle/>
          <a:p>
            <a:endParaRPr lang="en-US"/>
          </a:p>
        </p:txBody>
      </p:sp>
      <p:sp>
        <p:nvSpPr>
          <p:cNvPr id="4" name="Freeform 4"/>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68925" y="1701062"/>
            <a:ext cx="5162987" cy="4344651"/>
          </a:xfrm>
          <a:prstGeom prst="rect">
            <a:avLst/>
          </a:prstGeom>
        </p:spPr>
        <p:txBody>
          <a:bodyPr lIns="0" tIns="0" rIns="0" bIns="0" rtlCol="0" anchor="t">
            <a:spAutoFit/>
          </a:bodyPr>
          <a:lstStyle/>
          <a:p>
            <a:pPr algn="l">
              <a:lnSpc>
                <a:spcPts val="3140"/>
              </a:lnSpc>
            </a:pPr>
            <a:r>
              <a:rPr lang="en-US" sz="2243" spc="134">
                <a:solidFill>
                  <a:srgbClr val="1E1E1E"/>
                </a:solidFill>
                <a:latin typeface="Montserrat"/>
                <a:ea typeface="Montserrat"/>
                <a:cs typeface="Montserrat"/>
                <a:sym typeface="Montserrat"/>
              </a:rPr>
              <a:t>The Ford West Leadership Academy is designed to </a:t>
            </a:r>
            <a:r>
              <a:rPr lang="en-US" sz="2243" u="none" spc="134">
                <a:solidFill>
                  <a:srgbClr val="1E1E1E"/>
                </a:solidFill>
                <a:latin typeface="Montserrat"/>
                <a:ea typeface="Montserrat"/>
                <a:cs typeface="Montserrat"/>
                <a:sym typeface="Montserrat"/>
              </a:rPr>
              <a:t>develop the next generation of leaders in the fertilizer industry. Participants in this </a:t>
            </a:r>
            <a:r>
              <a:rPr lang="en-US" sz="2243" b="1" u="none" spc="134">
                <a:solidFill>
                  <a:srgbClr val="1E1E1E"/>
                </a:solidFill>
                <a:latin typeface="Montserrat Bold"/>
                <a:ea typeface="Montserrat Bold"/>
                <a:cs typeface="Montserrat Bold"/>
                <a:sym typeface="Montserrat Bold"/>
              </a:rPr>
              <a:t>two-year training program will gain exposure to all facets of the fertilizer supply chain</a:t>
            </a:r>
            <a:r>
              <a:rPr lang="en-US" sz="2243" u="none" spc="134">
                <a:solidFill>
                  <a:srgbClr val="1E1E1E"/>
                </a:solidFill>
                <a:latin typeface="Montserrat"/>
                <a:ea typeface="Montserrat"/>
                <a:cs typeface="Montserrat"/>
                <a:sym typeface="Montserrat"/>
              </a:rPr>
              <a:t>, enhance both technical and soft skills, and build invaluable industry connections.</a:t>
            </a:r>
          </a:p>
        </p:txBody>
      </p:sp>
      <p:grpSp>
        <p:nvGrpSpPr>
          <p:cNvPr id="6" name="Group 6"/>
          <p:cNvGrpSpPr/>
          <p:nvPr/>
        </p:nvGrpSpPr>
        <p:grpSpPr>
          <a:xfrm>
            <a:off x="9035975" y="-64465"/>
            <a:ext cx="2914276" cy="2904623"/>
            <a:chOff x="0" y="-28575"/>
            <a:chExt cx="1110200" cy="1726841"/>
          </a:xfrm>
        </p:grpSpPr>
        <p:sp>
          <p:nvSpPr>
            <p:cNvPr id="7" name="Freeform 7"/>
            <p:cNvSpPr/>
            <p:nvPr/>
          </p:nvSpPr>
          <p:spPr>
            <a:xfrm>
              <a:off x="0" y="0"/>
              <a:ext cx="1110200" cy="1698266"/>
            </a:xfrm>
            <a:custGeom>
              <a:avLst/>
              <a:gdLst/>
              <a:ahLst/>
              <a:cxnLst/>
              <a:rect l="l" t="t" r="r" b="b"/>
              <a:pathLst>
                <a:path w="1110200" h="1698266">
                  <a:moveTo>
                    <a:pt x="0" y="0"/>
                  </a:moveTo>
                  <a:lnTo>
                    <a:pt x="1110200" y="0"/>
                  </a:lnTo>
                  <a:lnTo>
                    <a:pt x="1110200" y="1698266"/>
                  </a:lnTo>
                  <a:lnTo>
                    <a:pt x="0" y="1698266"/>
                  </a:lnTo>
                  <a:close/>
                </a:path>
              </a:pathLst>
            </a:custGeom>
            <a:solidFill>
              <a:srgbClr val="C9DC5D">
                <a:alpha val="84706"/>
              </a:srgbClr>
            </a:solidFill>
          </p:spPr>
          <p:txBody>
            <a:bodyPr/>
            <a:lstStyle/>
            <a:p>
              <a:endParaRPr lang="en-US"/>
            </a:p>
          </p:txBody>
        </p:sp>
        <p:sp>
          <p:nvSpPr>
            <p:cNvPr id="8" name="TextBox 8"/>
            <p:cNvSpPr txBox="1"/>
            <p:nvPr/>
          </p:nvSpPr>
          <p:spPr>
            <a:xfrm>
              <a:off x="0" y="-28575"/>
              <a:ext cx="1110200" cy="1726840"/>
            </a:xfrm>
            <a:prstGeom prst="rect">
              <a:avLst/>
            </a:prstGeom>
          </p:spPr>
          <p:txBody>
            <a:bodyPr lIns="47790" tIns="47790" rIns="47790" bIns="47790" rtlCol="0" anchor="ctr"/>
            <a:lstStyle/>
            <a:p>
              <a:pPr algn="ctr">
                <a:lnSpc>
                  <a:spcPts val="1843"/>
                </a:lnSpc>
              </a:pPr>
              <a:endParaRPr/>
            </a:p>
          </p:txBody>
        </p:sp>
      </p:grpSp>
      <p:sp>
        <p:nvSpPr>
          <p:cNvPr id="9" name="TextBox 9"/>
          <p:cNvSpPr txBox="1"/>
          <p:nvPr/>
        </p:nvSpPr>
        <p:spPr>
          <a:xfrm>
            <a:off x="9346029" y="846178"/>
            <a:ext cx="2281864" cy="1824068"/>
          </a:xfrm>
          <a:prstGeom prst="rect">
            <a:avLst/>
          </a:prstGeom>
        </p:spPr>
        <p:txBody>
          <a:bodyPr lIns="0" tIns="0" rIns="0" bIns="0" rtlCol="0" anchor="t">
            <a:spAutoFit/>
          </a:bodyPr>
          <a:lstStyle/>
          <a:p>
            <a:pPr algn="l">
              <a:lnSpc>
                <a:spcPts val="4728"/>
              </a:lnSpc>
            </a:pPr>
            <a:r>
              <a:rPr lang="en-US" sz="4200" b="1">
                <a:latin typeface="Bebas Neue Bold"/>
                <a:ea typeface="Bebas Neue Bold"/>
                <a:cs typeface="Bebas Neue Bold"/>
                <a:sym typeface="Bebas Neue Bold"/>
              </a:rPr>
              <a:t>The Next Generation of Leaders </a:t>
            </a:r>
          </a:p>
        </p:txBody>
      </p:sp>
      <p:sp>
        <p:nvSpPr>
          <p:cNvPr id="10" name="Freeform 10"/>
          <p:cNvSpPr/>
          <p:nvPr/>
        </p:nvSpPr>
        <p:spPr>
          <a:xfrm>
            <a:off x="6744124" y="3176206"/>
            <a:ext cx="5203810" cy="3273615"/>
          </a:xfrm>
          <a:custGeom>
            <a:avLst/>
            <a:gdLst/>
            <a:ahLst/>
            <a:cxnLst/>
            <a:rect l="l" t="t" r="r" b="b"/>
            <a:pathLst>
              <a:path w="5203810" h="3273615">
                <a:moveTo>
                  <a:pt x="0" y="0"/>
                </a:moveTo>
                <a:lnTo>
                  <a:pt x="5203810" y="0"/>
                </a:lnTo>
                <a:lnTo>
                  <a:pt x="5203810" y="3273615"/>
                </a:lnTo>
                <a:lnTo>
                  <a:pt x="0" y="3273615"/>
                </a:lnTo>
                <a:lnTo>
                  <a:pt x="0" y="0"/>
                </a:lnTo>
                <a:close/>
              </a:path>
            </a:pathLst>
          </a:custGeom>
          <a:blipFill>
            <a:blip r:embed="rId5"/>
            <a:stretch>
              <a:fillRect t="-2822" b="-16399"/>
            </a:stretch>
          </a:blipFill>
        </p:spPr>
        <p:txBody>
          <a:bodyPr/>
          <a:lstStyle/>
          <a:p>
            <a:endParaRPr lang="en-US"/>
          </a:p>
        </p:txBody>
      </p:sp>
    </p:spTree>
    <p:extLst>
      <p:ext uri="{BB962C8B-B14F-4D97-AF65-F5344CB8AC3E}">
        <p14:creationId xmlns:p14="http://schemas.microsoft.com/office/powerpoint/2010/main" val="76811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4362" y="6335716"/>
            <a:ext cx="10962199" cy="9525"/>
          </a:xfrm>
          <a:custGeom>
            <a:avLst/>
            <a:gdLst/>
            <a:ahLst/>
            <a:cxnLst/>
            <a:rect l="l" t="t" r="r" b="b"/>
            <a:pathLst>
              <a:path w="10962199" h="9525">
                <a:moveTo>
                  <a:pt x="0" y="0"/>
                </a:moveTo>
                <a:lnTo>
                  <a:pt x="10962199" y="0"/>
                </a:lnTo>
                <a:lnTo>
                  <a:pt x="10962199" y="9525"/>
                </a:lnTo>
                <a:lnTo>
                  <a:pt x="0" y="9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609600" y="6486525"/>
            <a:ext cx="2000250" cy="228600"/>
          </a:xfrm>
          <a:custGeom>
            <a:avLst/>
            <a:gdLst/>
            <a:ahLst/>
            <a:cxnLst/>
            <a:rect l="l" t="t" r="r" b="b"/>
            <a:pathLst>
              <a:path w="2000250" h="228600">
                <a:moveTo>
                  <a:pt x="0" y="0"/>
                </a:moveTo>
                <a:lnTo>
                  <a:pt x="2000250" y="0"/>
                </a:lnTo>
                <a:lnTo>
                  <a:pt x="2000250" y="228600"/>
                </a:lnTo>
                <a:lnTo>
                  <a:pt x="0" y="228600"/>
                </a:lnTo>
                <a:lnTo>
                  <a:pt x="0" y="0"/>
                </a:lnTo>
                <a:close/>
              </a:path>
            </a:pathLst>
          </a:custGeom>
          <a:blipFill>
            <a:blip r:embed="rId5"/>
            <a:stretch>
              <a:fillRect/>
            </a:stretch>
          </a:blipFill>
        </p:spPr>
        <p:txBody>
          <a:bodyPr/>
          <a:lstStyle/>
          <a:p>
            <a:endParaRPr lang="en-US"/>
          </a:p>
        </p:txBody>
      </p:sp>
      <p:sp>
        <p:nvSpPr>
          <p:cNvPr id="4" name="Freeform 4"/>
          <p:cNvSpPr/>
          <p:nvPr/>
        </p:nvSpPr>
        <p:spPr>
          <a:xfrm>
            <a:off x="0" y="6153150"/>
            <a:ext cx="12192000" cy="704850"/>
          </a:xfrm>
          <a:custGeom>
            <a:avLst/>
            <a:gdLst/>
            <a:ahLst/>
            <a:cxnLst/>
            <a:rect l="l" t="t" r="r" b="b"/>
            <a:pathLst>
              <a:path w="12192000" h="704850">
                <a:moveTo>
                  <a:pt x="0" y="0"/>
                </a:moveTo>
                <a:lnTo>
                  <a:pt x="12192000" y="0"/>
                </a:lnTo>
                <a:lnTo>
                  <a:pt x="12192000" y="704850"/>
                </a:lnTo>
                <a:lnTo>
                  <a:pt x="0" y="704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81426" y="6335716"/>
            <a:ext cx="1562100" cy="314325"/>
          </a:xfrm>
          <a:custGeom>
            <a:avLst/>
            <a:gdLst/>
            <a:ahLst/>
            <a:cxnLst/>
            <a:rect l="l" t="t" r="r" b="b"/>
            <a:pathLst>
              <a:path w="1562100" h="314325">
                <a:moveTo>
                  <a:pt x="0" y="0"/>
                </a:moveTo>
                <a:lnTo>
                  <a:pt x="1562100" y="0"/>
                </a:lnTo>
                <a:lnTo>
                  <a:pt x="1562100" y="314325"/>
                </a:lnTo>
                <a:lnTo>
                  <a:pt x="0" y="314325"/>
                </a:lnTo>
                <a:lnTo>
                  <a:pt x="0" y="0"/>
                </a:lnTo>
                <a:close/>
              </a:path>
            </a:pathLst>
          </a:custGeom>
          <a:blipFill>
            <a:blip r:embed="rId8"/>
            <a:stretch>
              <a:fillRect/>
            </a:stretch>
          </a:blipFill>
        </p:spPr>
        <p:txBody>
          <a:bodyPr/>
          <a:lstStyle/>
          <a:p>
            <a:endParaRPr lang="en-US"/>
          </a:p>
        </p:txBody>
      </p:sp>
      <p:sp>
        <p:nvSpPr>
          <p:cNvPr id="6" name="Freeform 6"/>
          <p:cNvSpPr/>
          <p:nvPr/>
        </p:nvSpPr>
        <p:spPr>
          <a:xfrm>
            <a:off x="-63503" y="146047"/>
            <a:ext cx="12318997" cy="755647"/>
          </a:xfrm>
          <a:custGeom>
            <a:avLst/>
            <a:gdLst/>
            <a:ahLst/>
            <a:cxnLst/>
            <a:rect l="l" t="t" r="r" b="b"/>
            <a:pathLst>
              <a:path w="12318997" h="755647">
                <a:moveTo>
                  <a:pt x="0" y="0"/>
                </a:moveTo>
                <a:lnTo>
                  <a:pt x="12318997" y="0"/>
                </a:lnTo>
                <a:lnTo>
                  <a:pt x="12318997" y="755647"/>
                </a:lnTo>
                <a:lnTo>
                  <a:pt x="0" y="755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2667" y="1537973"/>
            <a:ext cx="11261474" cy="4604604"/>
          </a:xfrm>
          <a:custGeom>
            <a:avLst/>
            <a:gdLst/>
            <a:ahLst/>
            <a:cxnLst/>
            <a:rect l="l" t="t" r="r" b="b"/>
            <a:pathLst>
              <a:path w="11261474" h="4604604">
                <a:moveTo>
                  <a:pt x="0" y="0"/>
                </a:moveTo>
                <a:lnTo>
                  <a:pt x="11261474" y="0"/>
                </a:lnTo>
                <a:lnTo>
                  <a:pt x="11261474" y="4604604"/>
                </a:lnTo>
                <a:lnTo>
                  <a:pt x="0" y="46046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rot="5400000">
            <a:off x="6231801" y="5968652"/>
            <a:ext cx="71934" cy="83160"/>
          </a:xfrm>
          <a:custGeom>
            <a:avLst/>
            <a:gdLst/>
            <a:ahLst/>
            <a:cxnLst/>
            <a:rect l="l" t="t" r="r" b="b"/>
            <a:pathLst>
              <a:path w="71934" h="83160">
                <a:moveTo>
                  <a:pt x="0" y="0"/>
                </a:moveTo>
                <a:lnTo>
                  <a:pt x="71934" y="0"/>
                </a:lnTo>
                <a:lnTo>
                  <a:pt x="71934" y="83160"/>
                </a:lnTo>
                <a:lnTo>
                  <a:pt x="0" y="83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TextBox 9"/>
          <p:cNvSpPr txBox="1"/>
          <p:nvPr/>
        </p:nvSpPr>
        <p:spPr>
          <a:xfrm>
            <a:off x="1740532" y="279568"/>
            <a:ext cx="3041656" cy="395545"/>
          </a:xfrm>
          <a:prstGeom prst="rect">
            <a:avLst/>
          </a:prstGeom>
        </p:spPr>
        <p:txBody>
          <a:bodyPr lIns="0" tIns="0" rIns="0" bIns="0" rtlCol="0" anchor="t">
            <a:spAutoFit/>
          </a:bodyPr>
          <a:lstStyle/>
          <a:p>
            <a:pPr algn="l">
              <a:lnSpc>
                <a:spcPts val="2838"/>
              </a:lnSpc>
            </a:pPr>
            <a:r>
              <a:rPr lang="en-US" sz="2027" b="1" i="1">
                <a:solidFill>
                  <a:srgbClr val="FFFFFF"/>
                </a:solidFill>
                <a:latin typeface="Avenir Ultra-Bold Italics"/>
                <a:ea typeface="Avenir Ultra-Bold Italics"/>
                <a:cs typeface="Avenir Ultra-Bold Italics"/>
                <a:sym typeface="Avenir Ultra-Bold Italics"/>
              </a:rPr>
              <a:t>Top Industry Challenges</a:t>
            </a:r>
          </a:p>
        </p:txBody>
      </p:sp>
      <p:sp>
        <p:nvSpPr>
          <p:cNvPr id="10" name="TextBox 10"/>
          <p:cNvSpPr txBox="1"/>
          <p:nvPr/>
        </p:nvSpPr>
        <p:spPr>
          <a:xfrm>
            <a:off x="6358252" y="6005913"/>
            <a:ext cx="31661" cy="101746"/>
          </a:xfrm>
          <a:prstGeom prst="rect">
            <a:avLst/>
          </a:prstGeom>
        </p:spPr>
        <p:txBody>
          <a:bodyPr lIns="0" tIns="0" rIns="0" bIns="0" rtlCol="0" anchor="t">
            <a:spAutoFit/>
          </a:bodyPr>
          <a:lstStyle/>
          <a:p>
            <a:pPr algn="l">
              <a:lnSpc>
                <a:spcPts val="488"/>
              </a:lnSpc>
            </a:pPr>
            <a:r>
              <a:rPr lang="en-US" sz="977" b="1">
                <a:solidFill>
                  <a:srgbClr val="404040"/>
                </a:solidFill>
                <a:latin typeface="Avenir Medium"/>
                <a:ea typeface="Avenir Medium"/>
                <a:cs typeface="Avenir Medium"/>
                <a:sym typeface="Avenir Medium"/>
              </a:rPr>
              <a:t> </a:t>
            </a:r>
          </a:p>
        </p:txBody>
      </p:sp>
      <p:sp>
        <p:nvSpPr>
          <p:cNvPr id="11" name="TextBox 11"/>
          <p:cNvSpPr txBox="1"/>
          <p:nvPr/>
        </p:nvSpPr>
        <p:spPr>
          <a:xfrm>
            <a:off x="5495058" y="3263416"/>
            <a:ext cx="413833" cy="219012"/>
          </a:xfrm>
          <a:prstGeom prst="rect">
            <a:avLst/>
          </a:prstGeom>
        </p:spPr>
        <p:txBody>
          <a:bodyPr lIns="0" tIns="0" rIns="0" bIns="0" rtlCol="0" anchor="t">
            <a:spAutoFit/>
          </a:bodyPr>
          <a:lstStyle/>
          <a:p>
            <a:pPr algn="l">
              <a:lnSpc>
                <a:spcPts val="1578"/>
              </a:lnSpc>
            </a:pPr>
            <a:r>
              <a:rPr lang="en-US" sz="1127" b="1">
                <a:solidFill>
                  <a:srgbClr val="C00000"/>
                </a:solidFill>
                <a:latin typeface="Avenir Medium"/>
                <a:ea typeface="Avenir Medium"/>
                <a:cs typeface="Avenir Medium"/>
                <a:sym typeface="Avenir Medium"/>
              </a:rPr>
              <a:t>38%</a:t>
            </a:r>
          </a:p>
        </p:txBody>
      </p:sp>
      <p:sp>
        <p:nvSpPr>
          <p:cNvPr id="12" name="TextBox 12"/>
          <p:cNvSpPr txBox="1"/>
          <p:nvPr/>
        </p:nvSpPr>
        <p:spPr>
          <a:xfrm>
            <a:off x="5509260"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59%</a:t>
            </a:r>
          </a:p>
        </p:txBody>
      </p:sp>
      <p:sp>
        <p:nvSpPr>
          <p:cNvPr id="13" name="TextBox 13"/>
          <p:cNvSpPr txBox="1"/>
          <p:nvPr/>
        </p:nvSpPr>
        <p:spPr>
          <a:xfrm>
            <a:off x="5509260"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52%</a:t>
            </a:r>
          </a:p>
        </p:txBody>
      </p:sp>
      <p:sp>
        <p:nvSpPr>
          <p:cNvPr id="14" name="TextBox 14"/>
          <p:cNvSpPr txBox="1"/>
          <p:nvPr/>
        </p:nvSpPr>
        <p:spPr>
          <a:xfrm>
            <a:off x="5509260" y="3830164"/>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44%</a:t>
            </a:r>
          </a:p>
        </p:txBody>
      </p:sp>
      <p:sp>
        <p:nvSpPr>
          <p:cNvPr id="15" name="TextBox 15"/>
          <p:cNvSpPr txBox="1"/>
          <p:nvPr/>
        </p:nvSpPr>
        <p:spPr>
          <a:xfrm>
            <a:off x="5983576" y="3278978"/>
            <a:ext cx="444532" cy="219012"/>
          </a:xfrm>
          <a:prstGeom prst="rect">
            <a:avLst/>
          </a:prstGeom>
        </p:spPr>
        <p:txBody>
          <a:bodyPr lIns="0" tIns="0" rIns="0" bIns="0" rtlCol="0" anchor="t">
            <a:spAutoFit/>
          </a:bodyPr>
          <a:lstStyle/>
          <a:p>
            <a:pPr algn="l">
              <a:lnSpc>
                <a:spcPts val="1578"/>
              </a:lnSpc>
            </a:pPr>
            <a:r>
              <a:rPr lang="en-US" sz="1127" b="1" i="1">
                <a:solidFill>
                  <a:srgbClr val="206280"/>
                </a:solidFill>
                <a:latin typeface="Avenir Ultra-Bold Italics"/>
                <a:ea typeface="Avenir Ultra-Bold Italics"/>
                <a:cs typeface="Avenir Ultra-Bold Italics"/>
                <a:sym typeface="Avenir Ultra-Bold Italics"/>
              </a:rPr>
              <a:t>55%</a:t>
            </a:r>
          </a:p>
        </p:txBody>
      </p:sp>
      <p:sp>
        <p:nvSpPr>
          <p:cNvPr id="16" name="TextBox 16"/>
          <p:cNvSpPr txBox="1"/>
          <p:nvPr/>
        </p:nvSpPr>
        <p:spPr>
          <a:xfrm>
            <a:off x="6003922" y="3818341"/>
            <a:ext cx="444532" cy="219012"/>
          </a:xfrm>
          <a:prstGeom prst="rect">
            <a:avLst/>
          </a:prstGeom>
        </p:spPr>
        <p:txBody>
          <a:bodyPr lIns="0" tIns="0" rIns="0" bIns="0" rtlCol="0" anchor="t">
            <a:spAutoFit/>
          </a:bodyPr>
          <a:lstStyle/>
          <a:p>
            <a:pPr algn="l">
              <a:lnSpc>
                <a:spcPts val="1578"/>
              </a:lnSpc>
            </a:pPr>
            <a:r>
              <a:rPr lang="en-US" sz="1127" b="1" i="1">
                <a:solidFill>
                  <a:srgbClr val="206280"/>
                </a:solidFill>
                <a:latin typeface="Avenir Ultra-Bold Italics"/>
                <a:ea typeface="Avenir Ultra-Bold Italics"/>
                <a:cs typeface="Avenir Ultra-Bold Italics"/>
                <a:sym typeface="Avenir Ultra-Bold Italics"/>
              </a:rPr>
              <a:t>53%</a:t>
            </a:r>
          </a:p>
        </p:txBody>
      </p:sp>
      <p:sp>
        <p:nvSpPr>
          <p:cNvPr id="17" name="TextBox 17"/>
          <p:cNvSpPr txBox="1"/>
          <p:nvPr/>
        </p:nvSpPr>
        <p:spPr>
          <a:xfrm>
            <a:off x="6038212"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58%</a:t>
            </a:r>
          </a:p>
        </p:txBody>
      </p:sp>
      <p:sp>
        <p:nvSpPr>
          <p:cNvPr id="18" name="TextBox 18"/>
          <p:cNvSpPr txBox="1"/>
          <p:nvPr/>
        </p:nvSpPr>
        <p:spPr>
          <a:xfrm>
            <a:off x="6038212"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61%</a:t>
            </a:r>
          </a:p>
        </p:txBody>
      </p:sp>
      <p:sp>
        <p:nvSpPr>
          <p:cNvPr id="19" name="TextBox 19"/>
          <p:cNvSpPr txBox="1"/>
          <p:nvPr/>
        </p:nvSpPr>
        <p:spPr>
          <a:xfrm>
            <a:off x="6532883" y="3278978"/>
            <a:ext cx="444656" cy="219012"/>
          </a:xfrm>
          <a:prstGeom prst="rect">
            <a:avLst/>
          </a:prstGeom>
        </p:spPr>
        <p:txBody>
          <a:bodyPr lIns="0" tIns="0" rIns="0" bIns="0" rtlCol="0" anchor="t">
            <a:spAutoFit/>
          </a:bodyPr>
          <a:lstStyle/>
          <a:p>
            <a:pPr algn="l">
              <a:lnSpc>
                <a:spcPts val="1578"/>
              </a:lnSpc>
            </a:pPr>
            <a:r>
              <a:rPr lang="en-US" sz="1127" b="1" i="1">
                <a:solidFill>
                  <a:srgbClr val="206280"/>
                </a:solidFill>
                <a:latin typeface="Avenir Ultra-Bold Italics"/>
                <a:ea typeface="Avenir Ultra-Bold Italics"/>
                <a:cs typeface="Avenir Ultra-Bold Italics"/>
                <a:sym typeface="Avenir Ultra-Bold Italics"/>
              </a:rPr>
              <a:t>75%</a:t>
            </a:r>
          </a:p>
        </p:txBody>
      </p:sp>
      <p:sp>
        <p:nvSpPr>
          <p:cNvPr id="20" name="TextBox 20"/>
          <p:cNvSpPr txBox="1"/>
          <p:nvPr/>
        </p:nvSpPr>
        <p:spPr>
          <a:xfrm>
            <a:off x="6567173"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72%</a:t>
            </a:r>
          </a:p>
        </p:txBody>
      </p:sp>
      <p:sp>
        <p:nvSpPr>
          <p:cNvPr id="21" name="TextBox 21"/>
          <p:cNvSpPr txBox="1"/>
          <p:nvPr/>
        </p:nvSpPr>
        <p:spPr>
          <a:xfrm>
            <a:off x="6567173"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66%</a:t>
            </a:r>
          </a:p>
        </p:txBody>
      </p:sp>
      <p:sp>
        <p:nvSpPr>
          <p:cNvPr id="22" name="TextBox 22"/>
          <p:cNvSpPr txBox="1"/>
          <p:nvPr/>
        </p:nvSpPr>
        <p:spPr>
          <a:xfrm>
            <a:off x="6567173" y="3830164"/>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47%</a:t>
            </a:r>
          </a:p>
        </p:txBody>
      </p:sp>
      <p:sp>
        <p:nvSpPr>
          <p:cNvPr id="23" name="TextBox 23"/>
          <p:cNvSpPr txBox="1"/>
          <p:nvPr/>
        </p:nvSpPr>
        <p:spPr>
          <a:xfrm>
            <a:off x="7049453" y="3278978"/>
            <a:ext cx="413699" cy="219012"/>
          </a:xfrm>
          <a:prstGeom prst="rect">
            <a:avLst/>
          </a:prstGeom>
        </p:spPr>
        <p:txBody>
          <a:bodyPr lIns="0" tIns="0" rIns="0" bIns="0" rtlCol="0" anchor="t">
            <a:spAutoFit/>
          </a:bodyPr>
          <a:lstStyle/>
          <a:p>
            <a:pPr algn="l">
              <a:lnSpc>
                <a:spcPts val="1578"/>
              </a:lnSpc>
            </a:pPr>
            <a:r>
              <a:rPr lang="en-US" sz="1127" b="1">
                <a:solidFill>
                  <a:srgbClr val="C00000"/>
                </a:solidFill>
                <a:latin typeface="Avenir Medium"/>
                <a:ea typeface="Avenir Medium"/>
                <a:cs typeface="Avenir Medium"/>
                <a:sym typeface="Avenir Medium"/>
              </a:rPr>
              <a:t>34%</a:t>
            </a:r>
          </a:p>
        </p:txBody>
      </p:sp>
      <p:sp>
        <p:nvSpPr>
          <p:cNvPr id="24" name="TextBox 24"/>
          <p:cNvSpPr txBox="1"/>
          <p:nvPr/>
        </p:nvSpPr>
        <p:spPr>
          <a:xfrm>
            <a:off x="7072617" y="3818341"/>
            <a:ext cx="413699" cy="219012"/>
          </a:xfrm>
          <a:prstGeom prst="rect">
            <a:avLst/>
          </a:prstGeom>
        </p:spPr>
        <p:txBody>
          <a:bodyPr lIns="0" tIns="0" rIns="0" bIns="0" rtlCol="0" anchor="t">
            <a:spAutoFit/>
          </a:bodyPr>
          <a:lstStyle/>
          <a:p>
            <a:pPr algn="l">
              <a:lnSpc>
                <a:spcPts val="1578"/>
              </a:lnSpc>
            </a:pPr>
            <a:r>
              <a:rPr lang="en-US" sz="1127" b="1">
                <a:solidFill>
                  <a:srgbClr val="C00000"/>
                </a:solidFill>
                <a:latin typeface="Avenir Medium"/>
                <a:ea typeface="Avenir Medium"/>
                <a:cs typeface="Avenir Medium"/>
                <a:sym typeface="Avenir Medium"/>
              </a:rPr>
              <a:t>36%</a:t>
            </a:r>
          </a:p>
        </p:txBody>
      </p:sp>
      <p:sp>
        <p:nvSpPr>
          <p:cNvPr id="25" name="TextBox 25"/>
          <p:cNvSpPr txBox="1"/>
          <p:nvPr/>
        </p:nvSpPr>
        <p:spPr>
          <a:xfrm>
            <a:off x="7096125"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52%</a:t>
            </a:r>
          </a:p>
        </p:txBody>
      </p:sp>
      <p:sp>
        <p:nvSpPr>
          <p:cNvPr id="26" name="TextBox 26"/>
          <p:cNvSpPr txBox="1"/>
          <p:nvPr/>
        </p:nvSpPr>
        <p:spPr>
          <a:xfrm>
            <a:off x="7096125"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52%</a:t>
            </a:r>
          </a:p>
        </p:txBody>
      </p:sp>
      <p:sp>
        <p:nvSpPr>
          <p:cNvPr id="27" name="TextBox 27"/>
          <p:cNvSpPr txBox="1"/>
          <p:nvPr/>
        </p:nvSpPr>
        <p:spPr>
          <a:xfrm>
            <a:off x="7625077" y="2209009"/>
            <a:ext cx="287293"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56%</a:t>
            </a:r>
          </a:p>
        </p:txBody>
      </p:sp>
      <p:sp>
        <p:nvSpPr>
          <p:cNvPr id="28" name="TextBox 28"/>
          <p:cNvSpPr txBox="1"/>
          <p:nvPr/>
        </p:nvSpPr>
        <p:spPr>
          <a:xfrm>
            <a:off x="7625077" y="2749267"/>
            <a:ext cx="287293"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59%</a:t>
            </a:r>
          </a:p>
        </p:txBody>
      </p:sp>
      <p:sp>
        <p:nvSpPr>
          <p:cNvPr id="29" name="TextBox 29"/>
          <p:cNvSpPr txBox="1"/>
          <p:nvPr/>
        </p:nvSpPr>
        <p:spPr>
          <a:xfrm>
            <a:off x="7625077" y="3289649"/>
            <a:ext cx="287293"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56%</a:t>
            </a:r>
          </a:p>
        </p:txBody>
      </p:sp>
      <p:sp>
        <p:nvSpPr>
          <p:cNvPr id="30" name="TextBox 30"/>
          <p:cNvSpPr txBox="1"/>
          <p:nvPr/>
        </p:nvSpPr>
        <p:spPr>
          <a:xfrm>
            <a:off x="7625077" y="3830164"/>
            <a:ext cx="287293"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41%</a:t>
            </a:r>
          </a:p>
        </p:txBody>
      </p:sp>
      <p:sp>
        <p:nvSpPr>
          <p:cNvPr id="31" name="TextBox 31"/>
          <p:cNvSpPr txBox="1"/>
          <p:nvPr/>
        </p:nvSpPr>
        <p:spPr>
          <a:xfrm>
            <a:off x="8154419"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58%</a:t>
            </a:r>
          </a:p>
        </p:txBody>
      </p:sp>
      <p:sp>
        <p:nvSpPr>
          <p:cNvPr id="32" name="TextBox 32"/>
          <p:cNvSpPr txBox="1"/>
          <p:nvPr/>
        </p:nvSpPr>
        <p:spPr>
          <a:xfrm>
            <a:off x="8154419"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45%</a:t>
            </a:r>
          </a:p>
        </p:txBody>
      </p:sp>
      <p:sp>
        <p:nvSpPr>
          <p:cNvPr id="33" name="TextBox 33"/>
          <p:cNvSpPr txBox="1"/>
          <p:nvPr/>
        </p:nvSpPr>
        <p:spPr>
          <a:xfrm>
            <a:off x="8154419" y="328964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42%</a:t>
            </a:r>
          </a:p>
        </p:txBody>
      </p:sp>
      <p:sp>
        <p:nvSpPr>
          <p:cNvPr id="34" name="TextBox 34"/>
          <p:cNvSpPr txBox="1"/>
          <p:nvPr/>
        </p:nvSpPr>
        <p:spPr>
          <a:xfrm>
            <a:off x="8154419" y="3830164"/>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49%</a:t>
            </a:r>
          </a:p>
        </p:txBody>
      </p:sp>
      <p:sp>
        <p:nvSpPr>
          <p:cNvPr id="35" name="TextBox 35"/>
          <p:cNvSpPr txBox="1"/>
          <p:nvPr/>
        </p:nvSpPr>
        <p:spPr>
          <a:xfrm>
            <a:off x="8679256" y="3287303"/>
            <a:ext cx="444656" cy="219012"/>
          </a:xfrm>
          <a:prstGeom prst="rect">
            <a:avLst/>
          </a:prstGeom>
        </p:spPr>
        <p:txBody>
          <a:bodyPr lIns="0" tIns="0" rIns="0" bIns="0" rtlCol="0" anchor="t">
            <a:spAutoFit/>
          </a:bodyPr>
          <a:lstStyle/>
          <a:p>
            <a:pPr algn="l">
              <a:lnSpc>
                <a:spcPts val="1578"/>
              </a:lnSpc>
            </a:pPr>
            <a:r>
              <a:rPr lang="en-US" sz="1127" b="1" i="1">
                <a:solidFill>
                  <a:srgbClr val="206280"/>
                </a:solidFill>
                <a:latin typeface="Avenir Ultra-Bold Italics"/>
                <a:ea typeface="Avenir Ultra-Bold Italics"/>
                <a:cs typeface="Avenir Ultra-Bold Italics"/>
                <a:sym typeface="Avenir Ultra-Bold Italics"/>
              </a:rPr>
              <a:t>58%</a:t>
            </a:r>
          </a:p>
        </p:txBody>
      </p:sp>
      <p:sp>
        <p:nvSpPr>
          <p:cNvPr id="36" name="TextBox 36"/>
          <p:cNvSpPr txBox="1"/>
          <p:nvPr/>
        </p:nvSpPr>
        <p:spPr>
          <a:xfrm>
            <a:off x="8683247"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60%</a:t>
            </a:r>
          </a:p>
        </p:txBody>
      </p:sp>
      <p:sp>
        <p:nvSpPr>
          <p:cNvPr id="37" name="TextBox 37"/>
          <p:cNvSpPr txBox="1"/>
          <p:nvPr/>
        </p:nvSpPr>
        <p:spPr>
          <a:xfrm>
            <a:off x="8683247"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55%</a:t>
            </a:r>
          </a:p>
        </p:txBody>
      </p:sp>
      <p:sp>
        <p:nvSpPr>
          <p:cNvPr id="38" name="TextBox 38"/>
          <p:cNvSpPr txBox="1"/>
          <p:nvPr/>
        </p:nvSpPr>
        <p:spPr>
          <a:xfrm>
            <a:off x="8683247" y="3830164"/>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44%</a:t>
            </a:r>
          </a:p>
        </p:txBody>
      </p:sp>
      <p:sp>
        <p:nvSpPr>
          <p:cNvPr id="39" name="TextBox 39"/>
          <p:cNvSpPr txBox="1"/>
          <p:nvPr/>
        </p:nvSpPr>
        <p:spPr>
          <a:xfrm>
            <a:off x="9170222" y="3271558"/>
            <a:ext cx="413833" cy="219012"/>
          </a:xfrm>
          <a:prstGeom prst="rect">
            <a:avLst/>
          </a:prstGeom>
        </p:spPr>
        <p:txBody>
          <a:bodyPr lIns="0" tIns="0" rIns="0" bIns="0" rtlCol="0" anchor="t">
            <a:spAutoFit/>
          </a:bodyPr>
          <a:lstStyle/>
          <a:p>
            <a:pPr algn="l">
              <a:lnSpc>
                <a:spcPts val="1578"/>
              </a:lnSpc>
            </a:pPr>
            <a:r>
              <a:rPr lang="en-US" sz="1127" b="1">
                <a:solidFill>
                  <a:srgbClr val="C00000"/>
                </a:solidFill>
                <a:latin typeface="Avenir Medium"/>
                <a:ea typeface="Avenir Medium"/>
                <a:cs typeface="Avenir Medium"/>
                <a:sym typeface="Avenir Medium"/>
              </a:rPr>
              <a:t>23%</a:t>
            </a:r>
          </a:p>
        </p:txBody>
      </p:sp>
      <p:sp>
        <p:nvSpPr>
          <p:cNvPr id="40" name="TextBox 40"/>
          <p:cNvSpPr txBox="1"/>
          <p:nvPr/>
        </p:nvSpPr>
        <p:spPr>
          <a:xfrm>
            <a:off x="9212323" y="216523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50%</a:t>
            </a:r>
          </a:p>
        </p:txBody>
      </p:sp>
      <p:sp>
        <p:nvSpPr>
          <p:cNvPr id="41" name="TextBox 41"/>
          <p:cNvSpPr txBox="1"/>
          <p:nvPr/>
        </p:nvSpPr>
        <p:spPr>
          <a:xfrm>
            <a:off x="9212323"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43%</a:t>
            </a:r>
          </a:p>
        </p:txBody>
      </p:sp>
      <p:sp>
        <p:nvSpPr>
          <p:cNvPr id="42" name="TextBox 42"/>
          <p:cNvSpPr txBox="1"/>
          <p:nvPr/>
        </p:nvSpPr>
        <p:spPr>
          <a:xfrm>
            <a:off x="9212323" y="3830164"/>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50%</a:t>
            </a:r>
          </a:p>
        </p:txBody>
      </p:sp>
      <p:sp>
        <p:nvSpPr>
          <p:cNvPr id="43" name="TextBox 43"/>
          <p:cNvSpPr txBox="1"/>
          <p:nvPr/>
        </p:nvSpPr>
        <p:spPr>
          <a:xfrm>
            <a:off x="9723649" y="3263416"/>
            <a:ext cx="413833" cy="219012"/>
          </a:xfrm>
          <a:prstGeom prst="rect">
            <a:avLst/>
          </a:prstGeom>
        </p:spPr>
        <p:txBody>
          <a:bodyPr lIns="0" tIns="0" rIns="0" bIns="0" rtlCol="0" anchor="t">
            <a:spAutoFit/>
          </a:bodyPr>
          <a:lstStyle/>
          <a:p>
            <a:pPr algn="l">
              <a:lnSpc>
                <a:spcPts val="1578"/>
              </a:lnSpc>
            </a:pPr>
            <a:r>
              <a:rPr lang="en-US" sz="1127" b="1">
                <a:solidFill>
                  <a:srgbClr val="C00000"/>
                </a:solidFill>
                <a:latin typeface="Avenir Medium"/>
                <a:ea typeface="Avenir Medium"/>
                <a:cs typeface="Avenir Medium"/>
                <a:sym typeface="Avenir Medium"/>
              </a:rPr>
              <a:t>35%</a:t>
            </a:r>
          </a:p>
        </p:txBody>
      </p:sp>
      <p:sp>
        <p:nvSpPr>
          <p:cNvPr id="44" name="TextBox 44"/>
          <p:cNvSpPr txBox="1"/>
          <p:nvPr/>
        </p:nvSpPr>
        <p:spPr>
          <a:xfrm>
            <a:off x="9741151"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53%</a:t>
            </a:r>
          </a:p>
        </p:txBody>
      </p:sp>
      <p:sp>
        <p:nvSpPr>
          <p:cNvPr id="45" name="TextBox 45"/>
          <p:cNvSpPr txBox="1"/>
          <p:nvPr/>
        </p:nvSpPr>
        <p:spPr>
          <a:xfrm>
            <a:off x="9741151"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44%</a:t>
            </a:r>
          </a:p>
        </p:txBody>
      </p:sp>
      <p:sp>
        <p:nvSpPr>
          <p:cNvPr id="46" name="TextBox 46"/>
          <p:cNvSpPr txBox="1"/>
          <p:nvPr/>
        </p:nvSpPr>
        <p:spPr>
          <a:xfrm>
            <a:off x="9741151" y="3830164"/>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47%</a:t>
            </a:r>
          </a:p>
        </p:txBody>
      </p:sp>
      <p:sp>
        <p:nvSpPr>
          <p:cNvPr id="47" name="TextBox 47"/>
          <p:cNvSpPr txBox="1"/>
          <p:nvPr/>
        </p:nvSpPr>
        <p:spPr>
          <a:xfrm>
            <a:off x="10236203" y="3277778"/>
            <a:ext cx="444275" cy="219012"/>
          </a:xfrm>
          <a:prstGeom prst="rect">
            <a:avLst/>
          </a:prstGeom>
        </p:spPr>
        <p:txBody>
          <a:bodyPr lIns="0" tIns="0" rIns="0" bIns="0" rtlCol="0" anchor="t">
            <a:spAutoFit/>
          </a:bodyPr>
          <a:lstStyle/>
          <a:p>
            <a:pPr algn="l">
              <a:lnSpc>
                <a:spcPts val="1578"/>
              </a:lnSpc>
            </a:pPr>
            <a:r>
              <a:rPr lang="en-US" sz="1127" b="1" i="1">
                <a:solidFill>
                  <a:srgbClr val="206280"/>
                </a:solidFill>
                <a:latin typeface="Avenir Ultra-Bold Italics"/>
                <a:ea typeface="Avenir Ultra-Bold Italics"/>
                <a:cs typeface="Avenir Ultra-Bold Italics"/>
                <a:sym typeface="Avenir Ultra-Bold Italics"/>
              </a:rPr>
              <a:t>69%</a:t>
            </a:r>
          </a:p>
        </p:txBody>
      </p:sp>
      <p:sp>
        <p:nvSpPr>
          <p:cNvPr id="48" name="TextBox 48"/>
          <p:cNvSpPr txBox="1"/>
          <p:nvPr/>
        </p:nvSpPr>
        <p:spPr>
          <a:xfrm>
            <a:off x="6390008" y="5892260"/>
            <a:ext cx="4075405" cy="219913"/>
          </a:xfrm>
          <a:prstGeom prst="rect">
            <a:avLst/>
          </a:prstGeom>
        </p:spPr>
        <p:txBody>
          <a:bodyPr lIns="0" tIns="0" rIns="0" bIns="0" rtlCol="0" anchor="t">
            <a:spAutoFit/>
          </a:bodyPr>
          <a:lstStyle/>
          <a:p>
            <a:pPr algn="l">
              <a:lnSpc>
                <a:spcPts val="1578"/>
              </a:lnSpc>
            </a:pPr>
            <a:r>
              <a:rPr lang="en-US" sz="1127" b="1">
                <a:solidFill>
                  <a:srgbClr val="202020"/>
                </a:solidFill>
                <a:latin typeface="Avenir Medium"/>
                <a:ea typeface="Avenir Medium"/>
                <a:cs typeface="Avenir Medium"/>
                <a:sym typeface="Avenir Medium"/>
              </a:rPr>
              <a:t>Indicates significantly higher/lower at the 90% confidence level</a:t>
            </a:r>
          </a:p>
        </p:txBody>
      </p:sp>
      <p:sp>
        <p:nvSpPr>
          <p:cNvPr id="49" name="TextBox 49"/>
          <p:cNvSpPr txBox="1"/>
          <p:nvPr/>
        </p:nvSpPr>
        <p:spPr>
          <a:xfrm>
            <a:off x="10270112" y="2209009"/>
            <a:ext cx="287293"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56%</a:t>
            </a:r>
          </a:p>
        </p:txBody>
      </p:sp>
      <p:sp>
        <p:nvSpPr>
          <p:cNvPr id="50" name="TextBox 50"/>
          <p:cNvSpPr txBox="1"/>
          <p:nvPr/>
        </p:nvSpPr>
        <p:spPr>
          <a:xfrm>
            <a:off x="10270112" y="2749267"/>
            <a:ext cx="287293"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56%</a:t>
            </a:r>
          </a:p>
        </p:txBody>
      </p:sp>
      <p:sp>
        <p:nvSpPr>
          <p:cNvPr id="51" name="TextBox 51"/>
          <p:cNvSpPr txBox="1"/>
          <p:nvPr/>
        </p:nvSpPr>
        <p:spPr>
          <a:xfrm>
            <a:off x="10270112" y="3830164"/>
            <a:ext cx="287293"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39%</a:t>
            </a:r>
          </a:p>
        </p:txBody>
      </p:sp>
      <p:sp>
        <p:nvSpPr>
          <p:cNvPr id="52" name="TextBox 52"/>
          <p:cNvSpPr txBox="1"/>
          <p:nvPr/>
        </p:nvSpPr>
        <p:spPr>
          <a:xfrm>
            <a:off x="10775728" y="3263416"/>
            <a:ext cx="413833" cy="219012"/>
          </a:xfrm>
          <a:prstGeom prst="rect">
            <a:avLst/>
          </a:prstGeom>
        </p:spPr>
        <p:txBody>
          <a:bodyPr lIns="0" tIns="0" rIns="0" bIns="0" rtlCol="0" anchor="t">
            <a:spAutoFit/>
          </a:bodyPr>
          <a:lstStyle/>
          <a:p>
            <a:pPr algn="l">
              <a:lnSpc>
                <a:spcPts val="1578"/>
              </a:lnSpc>
            </a:pPr>
            <a:r>
              <a:rPr lang="en-US" sz="1127" b="1">
                <a:solidFill>
                  <a:srgbClr val="C00000"/>
                </a:solidFill>
                <a:latin typeface="Avenir Medium"/>
                <a:ea typeface="Avenir Medium"/>
                <a:cs typeface="Avenir Medium"/>
                <a:sym typeface="Avenir Medium"/>
              </a:rPr>
              <a:t>33%</a:t>
            </a:r>
          </a:p>
        </p:txBody>
      </p:sp>
      <p:sp>
        <p:nvSpPr>
          <p:cNvPr id="53" name="TextBox 53"/>
          <p:cNvSpPr txBox="1"/>
          <p:nvPr/>
        </p:nvSpPr>
        <p:spPr>
          <a:xfrm>
            <a:off x="10799445" y="2209009"/>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62%</a:t>
            </a:r>
          </a:p>
        </p:txBody>
      </p:sp>
      <p:sp>
        <p:nvSpPr>
          <p:cNvPr id="54" name="TextBox 54"/>
          <p:cNvSpPr txBox="1"/>
          <p:nvPr/>
        </p:nvSpPr>
        <p:spPr>
          <a:xfrm>
            <a:off x="10799445" y="2749267"/>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54%</a:t>
            </a:r>
          </a:p>
        </p:txBody>
      </p:sp>
      <p:sp>
        <p:nvSpPr>
          <p:cNvPr id="55" name="TextBox 55"/>
          <p:cNvSpPr txBox="1"/>
          <p:nvPr/>
        </p:nvSpPr>
        <p:spPr>
          <a:xfrm>
            <a:off x="10799445" y="3830164"/>
            <a:ext cx="286712" cy="219913"/>
          </a:xfrm>
          <a:prstGeom prst="rect">
            <a:avLst/>
          </a:prstGeom>
        </p:spPr>
        <p:txBody>
          <a:bodyPr lIns="0" tIns="0" rIns="0" bIns="0" rtlCol="0" anchor="t">
            <a:spAutoFit/>
          </a:bodyPr>
          <a:lstStyle/>
          <a:p>
            <a:pPr algn="l">
              <a:lnSpc>
                <a:spcPts val="1578"/>
              </a:lnSpc>
            </a:pPr>
            <a:r>
              <a:rPr lang="en-US" sz="1127" b="1">
                <a:solidFill>
                  <a:srgbClr val="404040"/>
                </a:solidFill>
                <a:latin typeface="Avenir Medium"/>
                <a:ea typeface="Avenir Medium"/>
                <a:cs typeface="Avenir Medium"/>
                <a:sym typeface="Avenir Medium"/>
              </a:rPr>
              <a:t>54%</a:t>
            </a:r>
          </a:p>
        </p:txBody>
      </p:sp>
      <p:sp>
        <p:nvSpPr>
          <p:cNvPr id="56" name="TextBox 56"/>
          <p:cNvSpPr txBox="1"/>
          <p:nvPr/>
        </p:nvSpPr>
        <p:spPr>
          <a:xfrm>
            <a:off x="2165099" y="3809409"/>
            <a:ext cx="346434" cy="231381"/>
          </a:xfrm>
          <a:prstGeom prst="rect">
            <a:avLst/>
          </a:prstGeom>
        </p:spPr>
        <p:txBody>
          <a:bodyPr lIns="0" tIns="0" rIns="0" bIns="0" rtlCol="0" anchor="t">
            <a:spAutoFit/>
          </a:bodyPr>
          <a:lstStyle/>
          <a:p>
            <a:pPr algn="l">
              <a:lnSpc>
                <a:spcPts val="1683"/>
              </a:lnSpc>
            </a:pPr>
            <a:r>
              <a:rPr lang="en-US" sz="1202" b="1" i="1" spc="12">
                <a:solidFill>
                  <a:srgbClr val="FFFFFF"/>
                </a:solidFill>
                <a:latin typeface="Avenir Ultra-Bold Italics"/>
                <a:ea typeface="Avenir Ultra-Bold Italics"/>
                <a:cs typeface="Avenir Ultra-Bold Italics"/>
                <a:sym typeface="Avenir Ultra-Bold Italics"/>
              </a:rPr>
              <a:t>46%</a:t>
            </a:r>
          </a:p>
        </p:txBody>
      </p:sp>
      <p:sp>
        <p:nvSpPr>
          <p:cNvPr id="57" name="TextBox 57"/>
          <p:cNvSpPr txBox="1"/>
          <p:nvPr/>
        </p:nvSpPr>
        <p:spPr>
          <a:xfrm>
            <a:off x="2259587" y="3266608"/>
            <a:ext cx="345815" cy="231381"/>
          </a:xfrm>
          <a:prstGeom prst="rect">
            <a:avLst/>
          </a:prstGeom>
        </p:spPr>
        <p:txBody>
          <a:bodyPr lIns="0" tIns="0" rIns="0" bIns="0" rtlCol="0" anchor="t">
            <a:spAutoFit/>
          </a:bodyPr>
          <a:lstStyle/>
          <a:p>
            <a:pPr algn="l">
              <a:lnSpc>
                <a:spcPts val="1683"/>
              </a:lnSpc>
            </a:pPr>
            <a:r>
              <a:rPr lang="en-US" sz="1202" b="1" i="1" spc="9">
                <a:solidFill>
                  <a:srgbClr val="FFFFFF"/>
                </a:solidFill>
                <a:latin typeface="Avenir Ultra-Bold Italics"/>
                <a:ea typeface="Avenir Ultra-Bold Italics"/>
                <a:cs typeface="Avenir Ultra-Bold Italics"/>
                <a:sym typeface="Avenir Ultra-Bold Italics"/>
              </a:rPr>
              <a:t>47%</a:t>
            </a:r>
          </a:p>
        </p:txBody>
      </p:sp>
      <p:sp>
        <p:nvSpPr>
          <p:cNvPr id="58" name="TextBox 58"/>
          <p:cNvSpPr txBox="1"/>
          <p:nvPr/>
        </p:nvSpPr>
        <p:spPr>
          <a:xfrm>
            <a:off x="2267207" y="2723683"/>
            <a:ext cx="345815" cy="231381"/>
          </a:xfrm>
          <a:prstGeom prst="rect">
            <a:avLst/>
          </a:prstGeom>
        </p:spPr>
        <p:txBody>
          <a:bodyPr lIns="0" tIns="0" rIns="0" bIns="0" rtlCol="0" anchor="t">
            <a:spAutoFit/>
          </a:bodyPr>
          <a:lstStyle/>
          <a:p>
            <a:pPr algn="l">
              <a:lnSpc>
                <a:spcPts val="1683"/>
              </a:lnSpc>
            </a:pPr>
            <a:r>
              <a:rPr lang="en-US" sz="1202" b="1" i="1" spc="9">
                <a:solidFill>
                  <a:srgbClr val="FFFFFF"/>
                </a:solidFill>
                <a:latin typeface="Avenir Ultra-Bold Italics"/>
                <a:ea typeface="Avenir Ultra-Bold Italics"/>
                <a:cs typeface="Avenir Ultra-Bold Italics"/>
                <a:sym typeface="Avenir Ultra-Bold Italics"/>
              </a:rPr>
              <a:t>51%</a:t>
            </a:r>
          </a:p>
        </p:txBody>
      </p:sp>
      <p:sp>
        <p:nvSpPr>
          <p:cNvPr id="59" name="TextBox 59"/>
          <p:cNvSpPr txBox="1"/>
          <p:nvPr/>
        </p:nvSpPr>
        <p:spPr>
          <a:xfrm>
            <a:off x="2383793" y="2180758"/>
            <a:ext cx="345815" cy="231381"/>
          </a:xfrm>
          <a:prstGeom prst="rect">
            <a:avLst/>
          </a:prstGeom>
        </p:spPr>
        <p:txBody>
          <a:bodyPr lIns="0" tIns="0" rIns="0" bIns="0" rtlCol="0" anchor="t">
            <a:spAutoFit/>
          </a:bodyPr>
          <a:lstStyle/>
          <a:p>
            <a:pPr algn="l">
              <a:lnSpc>
                <a:spcPts val="1683"/>
              </a:lnSpc>
            </a:pPr>
            <a:r>
              <a:rPr lang="en-US" sz="1202" b="1" i="1" spc="9">
                <a:solidFill>
                  <a:srgbClr val="FFFFFF"/>
                </a:solidFill>
                <a:latin typeface="Avenir Ultra-Bold Italics"/>
                <a:ea typeface="Avenir Ultra-Bold Italics"/>
                <a:cs typeface="Avenir Ultra-Bold Italics"/>
                <a:sym typeface="Avenir Ultra-Bold Italics"/>
              </a:rPr>
              <a:t>57%</a:t>
            </a:r>
          </a:p>
        </p:txBody>
      </p:sp>
      <p:sp>
        <p:nvSpPr>
          <p:cNvPr id="60" name="TextBox 60"/>
          <p:cNvSpPr txBox="1"/>
          <p:nvPr/>
        </p:nvSpPr>
        <p:spPr>
          <a:xfrm>
            <a:off x="1645663" y="5823375"/>
            <a:ext cx="1186205" cy="231381"/>
          </a:xfrm>
          <a:prstGeom prst="rect">
            <a:avLst/>
          </a:prstGeom>
        </p:spPr>
        <p:txBody>
          <a:bodyPr lIns="0" tIns="0" rIns="0" bIns="0" rtlCol="0" anchor="t">
            <a:spAutoFit/>
          </a:bodyPr>
          <a:lstStyle/>
          <a:p>
            <a:pPr algn="l">
              <a:lnSpc>
                <a:spcPts val="1683"/>
              </a:lnSpc>
            </a:pPr>
            <a:r>
              <a:rPr lang="en-US" sz="1202" b="1">
                <a:solidFill>
                  <a:srgbClr val="202020"/>
                </a:solidFill>
                <a:latin typeface="Avenir Medium"/>
                <a:ea typeface="Avenir Medium"/>
                <a:cs typeface="Avenir Medium"/>
                <a:sym typeface="Avenir Medium"/>
              </a:rPr>
              <a:t>Very challenging</a:t>
            </a:r>
          </a:p>
        </p:txBody>
      </p:sp>
      <p:sp>
        <p:nvSpPr>
          <p:cNvPr id="61" name="TextBox 61"/>
          <p:cNvSpPr txBox="1"/>
          <p:nvPr/>
        </p:nvSpPr>
        <p:spPr>
          <a:xfrm>
            <a:off x="3768090" y="3266608"/>
            <a:ext cx="345815" cy="231381"/>
          </a:xfrm>
          <a:prstGeom prst="rect">
            <a:avLst/>
          </a:prstGeom>
        </p:spPr>
        <p:txBody>
          <a:bodyPr lIns="0" tIns="0" rIns="0" bIns="0" rtlCol="0" anchor="t">
            <a:spAutoFit/>
          </a:bodyPr>
          <a:lstStyle/>
          <a:p>
            <a:pPr algn="l">
              <a:lnSpc>
                <a:spcPts val="1683"/>
              </a:lnSpc>
            </a:pPr>
            <a:r>
              <a:rPr lang="en-US" sz="1202" b="1" i="1" spc="9">
                <a:solidFill>
                  <a:srgbClr val="FFFFFF"/>
                </a:solidFill>
                <a:latin typeface="Avenir Ultra-Bold Italics"/>
                <a:ea typeface="Avenir Ultra-Bold Italics"/>
                <a:cs typeface="Avenir Ultra-Bold Italics"/>
                <a:sym typeface="Avenir Ultra-Bold Italics"/>
              </a:rPr>
              <a:t>35%</a:t>
            </a:r>
          </a:p>
        </p:txBody>
      </p:sp>
      <p:sp>
        <p:nvSpPr>
          <p:cNvPr id="62" name="TextBox 62"/>
          <p:cNvSpPr txBox="1"/>
          <p:nvPr/>
        </p:nvSpPr>
        <p:spPr>
          <a:xfrm>
            <a:off x="3826126" y="3809409"/>
            <a:ext cx="346434" cy="231381"/>
          </a:xfrm>
          <a:prstGeom prst="rect">
            <a:avLst/>
          </a:prstGeom>
        </p:spPr>
        <p:txBody>
          <a:bodyPr lIns="0" tIns="0" rIns="0" bIns="0" rtlCol="0" anchor="t">
            <a:spAutoFit/>
          </a:bodyPr>
          <a:lstStyle/>
          <a:p>
            <a:pPr algn="l">
              <a:lnSpc>
                <a:spcPts val="1683"/>
              </a:lnSpc>
            </a:pPr>
            <a:r>
              <a:rPr lang="en-US" sz="1202" b="1" i="1" spc="12">
                <a:solidFill>
                  <a:srgbClr val="FFFFFF"/>
                </a:solidFill>
                <a:latin typeface="Avenir Ultra-Bold Italics"/>
                <a:ea typeface="Avenir Ultra-Bold Italics"/>
                <a:cs typeface="Avenir Ultra-Bold Italics"/>
                <a:sym typeface="Avenir Ultra-Bold Italics"/>
              </a:rPr>
              <a:t>41%</a:t>
            </a:r>
          </a:p>
        </p:txBody>
      </p:sp>
      <p:sp>
        <p:nvSpPr>
          <p:cNvPr id="63" name="TextBox 63"/>
          <p:cNvSpPr txBox="1"/>
          <p:nvPr/>
        </p:nvSpPr>
        <p:spPr>
          <a:xfrm>
            <a:off x="3855463" y="2723683"/>
            <a:ext cx="345815" cy="231381"/>
          </a:xfrm>
          <a:prstGeom prst="rect">
            <a:avLst/>
          </a:prstGeom>
        </p:spPr>
        <p:txBody>
          <a:bodyPr lIns="0" tIns="0" rIns="0" bIns="0" rtlCol="0" anchor="t">
            <a:spAutoFit/>
          </a:bodyPr>
          <a:lstStyle/>
          <a:p>
            <a:pPr algn="l">
              <a:lnSpc>
                <a:spcPts val="1683"/>
              </a:lnSpc>
            </a:pPr>
            <a:r>
              <a:rPr lang="en-US" sz="1202" b="1" i="1" spc="9">
                <a:solidFill>
                  <a:srgbClr val="FFFFFF"/>
                </a:solidFill>
                <a:latin typeface="Avenir Ultra-Bold Italics"/>
                <a:ea typeface="Avenir Ultra-Bold Italics"/>
                <a:cs typeface="Avenir Ultra-Bold Italics"/>
                <a:sym typeface="Avenir Ultra-Bold Italics"/>
              </a:rPr>
              <a:t>32%</a:t>
            </a:r>
          </a:p>
        </p:txBody>
      </p:sp>
      <p:sp>
        <p:nvSpPr>
          <p:cNvPr id="64" name="TextBox 64"/>
          <p:cNvSpPr txBox="1"/>
          <p:nvPr/>
        </p:nvSpPr>
        <p:spPr>
          <a:xfrm>
            <a:off x="4059555" y="2180758"/>
            <a:ext cx="345815" cy="231381"/>
          </a:xfrm>
          <a:prstGeom prst="rect">
            <a:avLst/>
          </a:prstGeom>
        </p:spPr>
        <p:txBody>
          <a:bodyPr lIns="0" tIns="0" rIns="0" bIns="0" rtlCol="0" anchor="t">
            <a:spAutoFit/>
          </a:bodyPr>
          <a:lstStyle/>
          <a:p>
            <a:pPr algn="l">
              <a:lnSpc>
                <a:spcPts val="1683"/>
              </a:lnSpc>
            </a:pPr>
            <a:r>
              <a:rPr lang="en-US" sz="1202" b="1" i="1" spc="9">
                <a:solidFill>
                  <a:srgbClr val="FFFFFF"/>
                </a:solidFill>
                <a:latin typeface="Avenir Ultra-Bold Italics"/>
                <a:ea typeface="Avenir Ultra-Bold Italics"/>
                <a:cs typeface="Avenir Ultra-Bold Italics"/>
                <a:sym typeface="Avenir Ultra-Bold Italics"/>
              </a:rPr>
              <a:t>31%</a:t>
            </a:r>
          </a:p>
        </p:txBody>
      </p:sp>
      <p:sp>
        <p:nvSpPr>
          <p:cNvPr id="65" name="TextBox 65"/>
          <p:cNvSpPr txBox="1"/>
          <p:nvPr/>
        </p:nvSpPr>
        <p:spPr>
          <a:xfrm>
            <a:off x="3067307" y="5823375"/>
            <a:ext cx="1613487" cy="231381"/>
          </a:xfrm>
          <a:prstGeom prst="rect">
            <a:avLst/>
          </a:prstGeom>
        </p:spPr>
        <p:txBody>
          <a:bodyPr lIns="0" tIns="0" rIns="0" bIns="0" rtlCol="0" anchor="t">
            <a:spAutoFit/>
          </a:bodyPr>
          <a:lstStyle/>
          <a:p>
            <a:pPr algn="l">
              <a:lnSpc>
                <a:spcPts val="1683"/>
              </a:lnSpc>
            </a:pPr>
            <a:r>
              <a:rPr lang="en-US" sz="1202" b="1">
                <a:solidFill>
                  <a:srgbClr val="202020"/>
                </a:solidFill>
                <a:latin typeface="Avenir Medium"/>
                <a:ea typeface="Avenir Medium"/>
                <a:cs typeface="Avenir Medium"/>
                <a:sym typeface="Avenir Medium"/>
              </a:rPr>
              <a:t>Somewhat challenging</a:t>
            </a:r>
          </a:p>
        </p:txBody>
      </p:sp>
      <p:sp>
        <p:nvSpPr>
          <p:cNvPr id="66" name="TextBox 66"/>
          <p:cNvSpPr txBox="1"/>
          <p:nvPr/>
        </p:nvSpPr>
        <p:spPr>
          <a:xfrm>
            <a:off x="4682490" y="3266608"/>
            <a:ext cx="346434" cy="231381"/>
          </a:xfrm>
          <a:prstGeom prst="rect">
            <a:avLst/>
          </a:prstGeom>
        </p:spPr>
        <p:txBody>
          <a:bodyPr lIns="0" tIns="0" rIns="0" bIns="0" rtlCol="0" anchor="t">
            <a:spAutoFit/>
          </a:bodyPr>
          <a:lstStyle/>
          <a:p>
            <a:pPr algn="l">
              <a:lnSpc>
                <a:spcPts val="1683"/>
              </a:lnSpc>
            </a:pPr>
            <a:r>
              <a:rPr lang="en-US" sz="1202" b="1" i="1" spc="12">
                <a:solidFill>
                  <a:srgbClr val="303030"/>
                </a:solidFill>
                <a:latin typeface="Avenir Ultra-Bold Italics"/>
                <a:ea typeface="Avenir Ultra-Bold Italics"/>
                <a:cs typeface="Avenir Ultra-Bold Italics"/>
                <a:sym typeface="Avenir Ultra-Bold Italics"/>
              </a:rPr>
              <a:t>82%</a:t>
            </a:r>
          </a:p>
        </p:txBody>
      </p:sp>
      <p:sp>
        <p:nvSpPr>
          <p:cNvPr id="67" name="TextBox 67"/>
          <p:cNvSpPr txBox="1"/>
          <p:nvPr/>
        </p:nvSpPr>
        <p:spPr>
          <a:xfrm>
            <a:off x="4711703" y="2723683"/>
            <a:ext cx="345815" cy="231381"/>
          </a:xfrm>
          <a:prstGeom prst="rect">
            <a:avLst/>
          </a:prstGeom>
        </p:spPr>
        <p:txBody>
          <a:bodyPr lIns="0" tIns="0" rIns="0" bIns="0" rtlCol="0" anchor="t">
            <a:spAutoFit/>
          </a:bodyPr>
          <a:lstStyle/>
          <a:p>
            <a:pPr algn="l">
              <a:lnSpc>
                <a:spcPts val="1683"/>
              </a:lnSpc>
            </a:pPr>
            <a:r>
              <a:rPr lang="en-US" sz="1202" b="1" i="1" spc="9">
                <a:solidFill>
                  <a:srgbClr val="303030"/>
                </a:solidFill>
                <a:latin typeface="Avenir Ultra-Bold Italics"/>
                <a:ea typeface="Avenir Ultra-Bold Italics"/>
                <a:cs typeface="Avenir Ultra-Bold Italics"/>
                <a:sym typeface="Avenir Ultra-Bold Italics"/>
              </a:rPr>
              <a:t>83%</a:t>
            </a:r>
          </a:p>
        </p:txBody>
      </p:sp>
      <p:sp>
        <p:nvSpPr>
          <p:cNvPr id="68" name="TextBox 68"/>
          <p:cNvSpPr txBox="1"/>
          <p:nvPr/>
        </p:nvSpPr>
        <p:spPr>
          <a:xfrm>
            <a:off x="4857493" y="3809409"/>
            <a:ext cx="345815" cy="231381"/>
          </a:xfrm>
          <a:prstGeom prst="rect">
            <a:avLst/>
          </a:prstGeom>
        </p:spPr>
        <p:txBody>
          <a:bodyPr lIns="0" tIns="0" rIns="0" bIns="0" rtlCol="0" anchor="t">
            <a:spAutoFit/>
          </a:bodyPr>
          <a:lstStyle/>
          <a:p>
            <a:pPr algn="l">
              <a:lnSpc>
                <a:spcPts val="1683"/>
              </a:lnSpc>
            </a:pPr>
            <a:r>
              <a:rPr lang="en-US" sz="1202" b="1" i="1" spc="9">
                <a:solidFill>
                  <a:srgbClr val="303030"/>
                </a:solidFill>
                <a:latin typeface="Avenir Ultra-Bold Italics"/>
                <a:ea typeface="Avenir Ultra-Bold Italics"/>
                <a:cs typeface="Avenir Ultra-Bold Italics"/>
                <a:sym typeface="Avenir Ultra-Bold Italics"/>
              </a:rPr>
              <a:t>87%</a:t>
            </a:r>
          </a:p>
        </p:txBody>
      </p:sp>
      <p:sp>
        <p:nvSpPr>
          <p:cNvPr id="69" name="TextBox 69"/>
          <p:cNvSpPr txBox="1"/>
          <p:nvPr/>
        </p:nvSpPr>
        <p:spPr>
          <a:xfrm>
            <a:off x="4886582" y="2180758"/>
            <a:ext cx="345815" cy="231381"/>
          </a:xfrm>
          <a:prstGeom prst="rect">
            <a:avLst/>
          </a:prstGeom>
        </p:spPr>
        <p:txBody>
          <a:bodyPr lIns="0" tIns="0" rIns="0" bIns="0" rtlCol="0" anchor="t">
            <a:spAutoFit/>
          </a:bodyPr>
          <a:lstStyle/>
          <a:p>
            <a:pPr algn="l">
              <a:lnSpc>
                <a:spcPts val="1683"/>
              </a:lnSpc>
            </a:pPr>
            <a:r>
              <a:rPr lang="en-US" sz="1202" b="1" i="1" spc="9">
                <a:solidFill>
                  <a:srgbClr val="303030"/>
                </a:solidFill>
                <a:latin typeface="Avenir Ultra-Bold Italics"/>
                <a:ea typeface="Avenir Ultra-Bold Italics"/>
                <a:cs typeface="Avenir Ultra-Bold Italics"/>
                <a:sym typeface="Avenir Ultra-Bold Italics"/>
              </a:rPr>
              <a:t>88%</a:t>
            </a:r>
          </a:p>
        </p:txBody>
      </p:sp>
      <p:sp>
        <p:nvSpPr>
          <p:cNvPr id="70" name="TextBox 70"/>
          <p:cNvSpPr txBox="1"/>
          <p:nvPr/>
        </p:nvSpPr>
        <p:spPr>
          <a:xfrm>
            <a:off x="1902838" y="5438870"/>
            <a:ext cx="345405" cy="231000"/>
          </a:xfrm>
          <a:prstGeom prst="rect">
            <a:avLst/>
          </a:prstGeom>
        </p:spPr>
        <p:txBody>
          <a:bodyPr lIns="0" tIns="0" rIns="0" bIns="0" rtlCol="0" anchor="t">
            <a:spAutoFit/>
          </a:bodyPr>
          <a:lstStyle/>
          <a:p>
            <a:pPr algn="l">
              <a:lnSpc>
                <a:spcPts val="1679"/>
              </a:lnSpc>
            </a:pPr>
            <a:r>
              <a:rPr lang="en-US" sz="1200" b="1" i="1" spc="10">
                <a:solidFill>
                  <a:srgbClr val="FFFFFF"/>
                </a:solidFill>
                <a:latin typeface="Avenir Ultra-Bold Italics"/>
                <a:ea typeface="Avenir Ultra-Bold Italics"/>
                <a:cs typeface="Avenir Ultra-Bold Italics"/>
                <a:sym typeface="Avenir Ultra-Bold Italics"/>
              </a:rPr>
              <a:t>32%</a:t>
            </a:r>
          </a:p>
        </p:txBody>
      </p:sp>
      <p:sp>
        <p:nvSpPr>
          <p:cNvPr id="71" name="TextBox 71"/>
          <p:cNvSpPr txBox="1"/>
          <p:nvPr/>
        </p:nvSpPr>
        <p:spPr>
          <a:xfrm>
            <a:off x="2092328" y="4353020"/>
            <a:ext cx="345405" cy="231000"/>
          </a:xfrm>
          <a:prstGeom prst="rect">
            <a:avLst/>
          </a:prstGeom>
        </p:spPr>
        <p:txBody>
          <a:bodyPr lIns="0" tIns="0" rIns="0" bIns="0" rtlCol="0" anchor="t">
            <a:spAutoFit/>
          </a:bodyPr>
          <a:lstStyle/>
          <a:p>
            <a:pPr algn="l">
              <a:lnSpc>
                <a:spcPts val="1679"/>
              </a:lnSpc>
            </a:pPr>
            <a:r>
              <a:rPr lang="en-US" sz="1200" b="1" i="1" spc="10">
                <a:solidFill>
                  <a:srgbClr val="FFFFFF"/>
                </a:solidFill>
                <a:latin typeface="Avenir Ultra-Bold Italics"/>
                <a:ea typeface="Avenir Ultra-Bold Italics"/>
                <a:cs typeface="Avenir Ultra-Bold Italics"/>
                <a:sym typeface="Avenir Ultra-Bold Italics"/>
              </a:rPr>
              <a:t>42%</a:t>
            </a:r>
          </a:p>
        </p:txBody>
      </p:sp>
      <p:sp>
        <p:nvSpPr>
          <p:cNvPr id="72" name="TextBox 72"/>
          <p:cNvSpPr txBox="1"/>
          <p:nvPr/>
        </p:nvSpPr>
        <p:spPr>
          <a:xfrm>
            <a:off x="2092328" y="4895945"/>
            <a:ext cx="345405" cy="231000"/>
          </a:xfrm>
          <a:prstGeom prst="rect">
            <a:avLst/>
          </a:prstGeom>
        </p:spPr>
        <p:txBody>
          <a:bodyPr lIns="0" tIns="0" rIns="0" bIns="0" rtlCol="0" anchor="t">
            <a:spAutoFit/>
          </a:bodyPr>
          <a:lstStyle/>
          <a:p>
            <a:pPr algn="l">
              <a:lnSpc>
                <a:spcPts val="1679"/>
              </a:lnSpc>
            </a:pPr>
            <a:r>
              <a:rPr lang="en-US" sz="1200" b="1" i="1" spc="10">
                <a:solidFill>
                  <a:srgbClr val="FFFFFF"/>
                </a:solidFill>
                <a:latin typeface="Avenir Ultra-Bold Italics"/>
                <a:ea typeface="Avenir Ultra-Bold Italics"/>
                <a:cs typeface="Avenir Ultra-Bold Italics"/>
                <a:sym typeface="Avenir Ultra-Bold Italics"/>
              </a:rPr>
              <a:t>42%</a:t>
            </a:r>
          </a:p>
        </p:txBody>
      </p:sp>
      <p:sp>
        <p:nvSpPr>
          <p:cNvPr id="73" name="TextBox 73"/>
          <p:cNvSpPr txBox="1"/>
          <p:nvPr/>
        </p:nvSpPr>
        <p:spPr>
          <a:xfrm>
            <a:off x="3403597" y="5438870"/>
            <a:ext cx="346186" cy="231000"/>
          </a:xfrm>
          <a:prstGeom prst="rect">
            <a:avLst/>
          </a:prstGeom>
        </p:spPr>
        <p:txBody>
          <a:bodyPr lIns="0" tIns="0" rIns="0" bIns="0" rtlCol="0" anchor="t">
            <a:spAutoFit/>
          </a:bodyPr>
          <a:lstStyle/>
          <a:p>
            <a:pPr algn="l">
              <a:lnSpc>
                <a:spcPts val="1679"/>
              </a:lnSpc>
            </a:pPr>
            <a:r>
              <a:rPr lang="en-US" sz="1200" b="1" i="1" spc="14">
                <a:solidFill>
                  <a:srgbClr val="FFFFFF"/>
                </a:solidFill>
                <a:latin typeface="Avenir Ultra-Bold Italics"/>
                <a:ea typeface="Avenir Ultra-Bold Italics"/>
                <a:cs typeface="Avenir Ultra-Bold Italics"/>
                <a:sym typeface="Avenir Ultra-Bold Italics"/>
              </a:rPr>
              <a:t>47%</a:t>
            </a:r>
          </a:p>
        </p:txBody>
      </p:sp>
      <p:sp>
        <p:nvSpPr>
          <p:cNvPr id="74" name="TextBox 74"/>
          <p:cNvSpPr txBox="1"/>
          <p:nvPr/>
        </p:nvSpPr>
        <p:spPr>
          <a:xfrm>
            <a:off x="3549396" y="4895945"/>
            <a:ext cx="346186" cy="231000"/>
          </a:xfrm>
          <a:prstGeom prst="rect">
            <a:avLst/>
          </a:prstGeom>
        </p:spPr>
        <p:txBody>
          <a:bodyPr lIns="0" tIns="0" rIns="0" bIns="0" rtlCol="0" anchor="t">
            <a:spAutoFit/>
          </a:bodyPr>
          <a:lstStyle/>
          <a:p>
            <a:pPr algn="l">
              <a:lnSpc>
                <a:spcPts val="1679"/>
              </a:lnSpc>
            </a:pPr>
            <a:r>
              <a:rPr lang="en-US" sz="1200" b="1" i="1" spc="14">
                <a:solidFill>
                  <a:srgbClr val="FFFFFF"/>
                </a:solidFill>
                <a:latin typeface="Avenir Ultra-Bold Italics"/>
                <a:ea typeface="Avenir Ultra-Bold Italics"/>
                <a:cs typeface="Avenir Ultra-Bold Italics"/>
                <a:sym typeface="Avenir Ultra-Bold Italics"/>
              </a:rPr>
              <a:t>34%</a:t>
            </a:r>
          </a:p>
        </p:txBody>
      </p:sp>
      <p:sp>
        <p:nvSpPr>
          <p:cNvPr id="75" name="TextBox 75"/>
          <p:cNvSpPr txBox="1"/>
          <p:nvPr/>
        </p:nvSpPr>
        <p:spPr>
          <a:xfrm>
            <a:off x="3593087" y="4353020"/>
            <a:ext cx="345405" cy="231000"/>
          </a:xfrm>
          <a:prstGeom prst="rect">
            <a:avLst/>
          </a:prstGeom>
        </p:spPr>
        <p:txBody>
          <a:bodyPr lIns="0" tIns="0" rIns="0" bIns="0" rtlCol="0" anchor="t">
            <a:spAutoFit/>
          </a:bodyPr>
          <a:lstStyle/>
          <a:p>
            <a:pPr algn="l">
              <a:lnSpc>
                <a:spcPts val="1679"/>
              </a:lnSpc>
            </a:pPr>
            <a:r>
              <a:rPr lang="en-US" sz="1200" b="1" i="1" spc="12">
                <a:solidFill>
                  <a:srgbClr val="FFFFFF"/>
                </a:solidFill>
                <a:latin typeface="Avenir Ultra-Bold Italics"/>
                <a:ea typeface="Avenir Ultra-Bold Italics"/>
                <a:cs typeface="Avenir Ultra-Bold Italics"/>
                <a:sym typeface="Avenir Ultra-Bold Italics"/>
              </a:rPr>
              <a:t>37%</a:t>
            </a:r>
          </a:p>
        </p:txBody>
      </p:sp>
      <p:sp>
        <p:nvSpPr>
          <p:cNvPr id="76" name="TextBox 76"/>
          <p:cNvSpPr txBox="1"/>
          <p:nvPr/>
        </p:nvSpPr>
        <p:spPr>
          <a:xfrm>
            <a:off x="4449442" y="4895945"/>
            <a:ext cx="345405" cy="231000"/>
          </a:xfrm>
          <a:prstGeom prst="rect">
            <a:avLst/>
          </a:prstGeom>
        </p:spPr>
        <p:txBody>
          <a:bodyPr lIns="0" tIns="0" rIns="0" bIns="0" rtlCol="0" anchor="t">
            <a:spAutoFit/>
          </a:bodyPr>
          <a:lstStyle/>
          <a:p>
            <a:pPr algn="l">
              <a:lnSpc>
                <a:spcPts val="1679"/>
              </a:lnSpc>
            </a:pPr>
            <a:r>
              <a:rPr lang="en-US" sz="1200" b="1" i="1" spc="12">
                <a:solidFill>
                  <a:srgbClr val="303030"/>
                </a:solidFill>
                <a:latin typeface="Avenir Ultra-Bold Italics"/>
                <a:ea typeface="Avenir Ultra-Bold Italics"/>
                <a:cs typeface="Avenir Ultra-Bold Italics"/>
                <a:sym typeface="Avenir Ultra-Bold Italics"/>
              </a:rPr>
              <a:t>76%</a:t>
            </a:r>
          </a:p>
        </p:txBody>
      </p:sp>
      <p:sp>
        <p:nvSpPr>
          <p:cNvPr id="77" name="TextBox 77"/>
          <p:cNvSpPr txBox="1"/>
          <p:nvPr/>
        </p:nvSpPr>
        <p:spPr>
          <a:xfrm>
            <a:off x="4536691" y="4353020"/>
            <a:ext cx="346186" cy="231000"/>
          </a:xfrm>
          <a:prstGeom prst="rect">
            <a:avLst/>
          </a:prstGeom>
        </p:spPr>
        <p:txBody>
          <a:bodyPr lIns="0" tIns="0" rIns="0" bIns="0" rtlCol="0" anchor="t">
            <a:spAutoFit/>
          </a:bodyPr>
          <a:lstStyle/>
          <a:p>
            <a:pPr algn="l">
              <a:lnSpc>
                <a:spcPts val="1679"/>
              </a:lnSpc>
            </a:pPr>
            <a:r>
              <a:rPr lang="en-US" sz="1200" b="1" i="1" spc="14">
                <a:solidFill>
                  <a:srgbClr val="303030"/>
                </a:solidFill>
                <a:latin typeface="Avenir Ultra-Bold Italics"/>
                <a:ea typeface="Avenir Ultra-Bold Italics"/>
                <a:cs typeface="Avenir Ultra-Bold Italics"/>
                <a:sym typeface="Avenir Ultra-Bold Italics"/>
              </a:rPr>
              <a:t>79%</a:t>
            </a:r>
          </a:p>
        </p:txBody>
      </p:sp>
      <p:sp>
        <p:nvSpPr>
          <p:cNvPr id="78" name="TextBox 78"/>
          <p:cNvSpPr txBox="1"/>
          <p:nvPr/>
        </p:nvSpPr>
        <p:spPr>
          <a:xfrm>
            <a:off x="4536691" y="5438870"/>
            <a:ext cx="346186" cy="231000"/>
          </a:xfrm>
          <a:prstGeom prst="rect">
            <a:avLst/>
          </a:prstGeom>
        </p:spPr>
        <p:txBody>
          <a:bodyPr lIns="0" tIns="0" rIns="0" bIns="0" rtlCol="0" anchor="t">
            <a:spAutoFit/>
          </a:bodyPr>
          <a:lstStyle/>
          <a:p>
            <a:pPr algn="l">
              <a:lnSpc>
                <a:spcPts val="1679"/>
              </a:lnSpc>
            </a:pPr>
            <a:r>
              <a:rPr lang="en-US" sz="1200" b="1" i="1" spc="14">
                <a:solidFill>
                  <a:srgbClr val="303030"/>
                </a:solidFill>
                <a:latin typeface="Avenir Ultra-Bold Italics"/>
                <a:ea typeface="Avenir Ultra-Bold Italics"/>
                <a:cs typeface="Avenir Ultra-Bold Italics"/>
                <a:sym typeface="Avenir Ultra-Bold Italics"/>
              </a:rPr>
              <a:t>79%</a:t>
            </a:r>
          </a:p>
        </p:txBody>
      </p:sp>
      <p:sp>
        <p:nvSpPr>
          <p:cNvPr id="79" name="TextBox 79"/>
          <p:cNvSpPr txBox="1"/>
          <p:nvPr/>
        </p:nvSpPr>
        <p:spPr>
          <a:xfrm>
            <a:off x="5463797" y="1598762"/>
            <a:ext cx="941470" cy="177251"/>
          </a:xfrm>
          <a:prstGeom prst="rect">
            <a:avLst/>
          </a:prstGeom>
        </p:spPr>
        <p:txBody>
          <a:bodyPr lIns="0" tIns="0" rIns="0" bIns="0" rtlCol="0" anchor="t">
            <a:spAutoFit/>
          </a:bodyPr>
          <a:lstStyle/>
          <a:p>
            <a:pPr algn="l">
              <a:lnSpc>
                <a:spcPts val="1202"/>
              </a:lnSpc>
            </a:pPr>
            <a:r>
              <a:rPr lang="en-US" sz="977" b="1" spc="14">
                <a:solidFill>
                  <a:srgbClr val="FFFFFF"/>
                </a:solidFill>
                <a:latin typeface="Avenir Medium"/>
                <a:ea typeface="Avenir Medium"/>
                <a:cs typeface="Avenir Medium"/>
                <a:sym typeface="Avenir Medium"/>
              </a:rPr>
              <a:t>Manu- </a:t>
            </a:r>
          </a:p>
        </p:txBody>
      </p:sp>
      <p:sp>
        <p:nvSpPr>
          <p:cNvPr id="80" name="TextBox 80"/>
          <p:cNvSpPr txBox="1"/>
          <p:nvPr/>
        </p:nvSpPr>
        <p:spPr>
          <a:xfrm>
            <a:off x="5424173" y="1751419"/>
            <a:ext cx="484718" cy="324155"/>
          </a:xfrm>
          <a:prstGeom prst="rect">
            <a:avLst/>
          </a:prstGeom>
        </p:spPr>
        <p:txBody>
          <a:bodyPr lIns="0" tIns="0" rIns="0" bIns="0" rtlCol="0" anchor="t">
            <a:spAutoFit/>
          </a:bodyPr>
          <a:lstStyle/>
          <a:p>
            <a:pPr algn="ctr">
              <a:lnSpc>
                <a:spcPts val="1202"/>
              </a:lnSpc>
            </a:pPr>
            <a:r>
              <a:rPr lang="en-US" sz="977" b="1" spc="12">
                <a:solidFill>
                  <a:srgbClr val="FFFFFF"/>
                </a:solidFill>
                <a:latin typeface="Avenir Medium"/>
                <a:ea typeface="Avenir Medium"/>
                <a:cs typeface="Avenir Medium"/>
                <a:sym typeface="Avenir Medium"/>
              </a:rPr>
              <a:t>facturer </a:t>
            </a:r>
          </a:p>
          <a:p>
            <a:pPr algn="ctr">
              <a:lnSpc>
                <a:spcPts val="1260"/>
              </a:lnSpc>
            </a:pPr>
            <a:r>
              <a:rPr lang="en-US" sz="900" b="1" spc="7">
                <a:solidFill>
                  <a:srgbClr val="FFFFFF"/>
                </a:solidFill>
                <a:latin typeface="Avenir Medium"/>
                <a:ea typeface="Avenir Medium"/>
                <a:cs typeface="Avenir Medium"/>
                <a:sym typeface="Avenir Medium"/>
              </a:rPr>
              <a:t>(n=71)</a:t>
            </a:r>
          </a:p>
        </p:txBody>
      </p:sp>
      <p:sp>
        <p:nvSpPr>
          <p:cNvPr id="81" name="TextBox 81"/>
          <p:cNvSpPr txBox="1"/>
          <p:nvPr/>
        </p:nvSpPr>
        <p:spPr>
          <a:xfrm>
            <a:off x="5983576" y="1604150"/>
            <a:ext cx="444532" cy="472483"/>
          </a:xfrm>
          <a:prstGeom prst="rect">
            <a:avLst/>
          </a:prstGeom>
        </p:spPr>
        <p:txBody>
          <a:bodyPr lIns="0" tIns="0" rIns="0" bIns="0" rtlCol="0" anchor="t">
            <a:spAutoFit/>
          </a:bodyPr>
          <a:lstStyle/>
          <a:p>
            <a:pPr algn="ctr">
              <a:lnSpc>
                <a:spcPts val="1202"/>
              </a:lnSpc>
            </a:pPr>
            <a:r>
              <a:rPr lang="en-US" sz="977" b="1" spc="12">
                <a:solidFill>
                  <a:srgbClr val="FFFFFF"/>
                </a:solidFill>
                <a:latin typeface="Avenir Medium"/>
                <a:ea typeface="Avenir Medium"/>
                <a:cs typeface="Avenir Medium"/>
                <a:sym typeface="Avenir Medium"/>
              </a:rPr>
              <a:t>Whole-sale</a:t>
            </a:r>
          </a:p>
          <a:p>
            <a:pPr algn="ctr">
              <a:lnSpc>
                <a:spcPts val="1260"/>
              </a:lnSpc>
            </a:pPr>
            <a:r>
              <a:rPr lang="en-US" sz="900" b="1" spc="7">
                <a:solidFill>
                  <a:srgbClr val="FFFFFF"/>
                </a:solidFill>
                <a:latin typeface="Avenir Medium"/>
                <a:ea typeface="Avenir Medium"/>
                <a:cs typeface="Avenir Medium"/>
                <a:sym typeface="Avenir Medium"/>
              </a:rPr>
              <a:t>(n=38)</a:t>
            </a:r>
          </a:p>
        </p:txBody>
      </p:sp>
      <p:sp>
        <p:nvSpPr>
          <p:cNvPr id="82" name="TextBox 82"/>
          <p:cNvSpPr txBox="1"/>
          <p:nvPr/>
        </p:nvSpPr>
        <p:spPr>
          <a:xfrm>
            <a:off x="6525073" y="1903986"/>
            <a:ext cx="356168" cy="167640"/>
          </a:xfrm>
          <a:prstGeom prst="rect">
            <a:avLst/>
          </a:prstGeom>
        </p:spPr>
        <p:txBody>
          <a:bodyPr lIns="0" tIns="0" rIns="0" bIns="0" rtlCol="0" anchor="t">
            <a:spAutoFit/>
          </a:bodyPr>
          <a:lstStyle/>
          <a:p>
            <a:pPr algn="ctr">
              <a:lnSpc>
                <a:spcPts val="1260"/>
              </a:lnSpc>
            </a:pPr>
            <a:r>
              <a:rPr lang="en-US" sz="900" b="1" spc="9">
                <a:solidFill>
                  <a:srgbClr val="FFFFFF"/>
                </a:solidFill>
                <a:latin typeface="Avenir Medium"/>
                <a:ea typeface="Avenir Medium"/>
                <a:cs typeface="Avenir Medium"/>
                <a:sym typeface="Avenir Medium"/>
              </a:rPr>
              <a:t>(n=32)</a:t>
            </a:r>
          </a:p>
        </p:txBody>
      </p:sp>
      <p:sp>
        <p:nvSpPr>
          <p:cNvPr id="83" name="TextBox 83"/>
          <p:cNvSpPr txBox="1"/>
          <p:nvPr/>
        </p:nvSpPr>
        <p:spPr>
          <a:xfrm>
            <a:off x="7043166" y="1889684"/>
            <a:ext cx="355006" cy="167640"/>
          </a:xfrm>
          <a:prstGeom prst="rect">
            <a:avLst/>
          </a:prstGeom>
        </p:spPr>
        <p:txBody>
          <a:bodyPr lIns="0" tIns="0" rIns="0" bIns="0" rtlCol="0" anchor="t">
            <a:spAutoFit/>
          </a:bodyPr>
          <a:lstStyle/>
          <a:p>
            <a:pPr algn="just">
              <a:lnSpc>
                <a:spcPts val="1260"/>
              </a:lnSpc>
            </a:pPr>
            <a:r>
              <a:rPr lang="en-US" sz="900" b="1" spc="7">
                <a:solidFill>
                  <a:srgbClr val="FFFFFF"/>
                </a:solidFill>
                <a:latin typeface="Avenir Medium"/>
                <a:ea typeface="Avenir Medium"/>
                <a:cs typeface="Avenir Medium"/>
                <a:sym typeface="Avenir Medium"/>
              </a:rPr>
              <a:t>(n=44)</a:t>
            </a:r>
          </a:p>
        </p:txBody>
      </p:sp>
      <p:sp>
        <p:nvSpPr>
          <p:cNvPr id="84" name="TextBox 84"/>
          <p:cNvSpPr txBox="1"/>
          <p:nvPr/>
        </p:nvSpPr>
        <p:spPr>
          <a:xfrm>
            <a:off x="7588034" y="1889684"/>
            <a:ext cx="410804" cy="167640"/>
          </a:xfrm>
          <a:prstGeom prst="rect">
            <a:avLst/>
          </a:prstGeom>
        </p:spPr>
        <p:txBody>
          <a:bodyPr lIns="0" tIns="0" rIns="0" bIns="0" rtlCol="0" anchor="t">
            <a:spAutoFit/>
          </a:bodyPr>
          <a:lstStyle/>
          <a:p>
            <a:pPr algn="ctr">
              <a:lnSpc>
                <a:spcPts val="1260"/>
              </a:lnSpc>
            </a:pPr>
            <a:r>
              <a:rPr lang="en-US" sz="900" b="1" spc="7">
                <a:solidFill>
                  <a:srgbClr val="FFFFFF"/>
                </a:solidFill>
                <a:latin typeface="Avenir Medium"/>
                <a:ea typeface="Avenir Medium"/>
                <a:cs typeface="Avenir Medium"/>
                <a:sym typeface="Avenir Medium"/>
              </a:rPr>
              <a:t>(n=54)</a:t>
            </a:r>
          </a:p>
        </p:txBody>
      </p:sp>
      <p:sp>
        <p:nvSpPr>
          <p:cNvPr id="85" name="TextBox 85"/>
          <p:cNvSpPr txBox="1"/>
          <p:nvPr/>
        </p:nvSpPr>
        <p:spPr>
          <a:xfrm>
            <a:off x="8124315" y="1903986"/>
            <a:ext cx="346577" cy="167640"/>
          </a:xfrm>
          <a:prstGeom prst="rect">
            <a:avLst/>
          </a:prstGeom>
        </p:spPr>
        <p:txBody>
          <a:bodyPr lIns="0" tIns="0" rIns="0" bIns="0" rtlCol="0" anchor="t">
            <a:spAutoFit/>
          </a:bodyPr>
          <a:lstStyle/>
          <a:p>
            <a:pPr algn="ctr">
              <a:lnSpc>
                <a:spcPts val="1260"/>
              </a:lnSpc>
            </a:pPr>
            <a:r>
              <a:rPr lang="en-US" sz="900" b="1" spc="8">
                <a:solidFill>
                  <a:srgbClr val="FFFFFF"/>
                </a:solidFill>
                <a:latin typeface="Avenir Medium"/>
                <a:ea typeface="Avenir Medium"/>
                <a:cs typeface="Avenir Medium"/>
                <a:sym typeface="Avenir Medium"/>
              </a:rPr>
              <a:t>(n=77)</a:t>
            </a:r>
          </a:p>
        </p:txBody>
      </p:sp>
      <p:sp>
        <p:nvSpPr>
          <p:cNvPr id="86" name="TextBox 86"/>
          <p:cNvSpPr txBox="1"/>
          <p:nvPr/>
        </p:nvSpPr>
        <p:spPr>
          <a:xfrm>
            <a:off x="8651577" y="1889684"/>
            <a:ext cx="355006" cy="167640"/>
          </a:xfrm>
          <a:prstGeom prst="rect">
            <a:avLst/>
          </a:prstGeom>
        </p:spPr>
        <p:txBody>
          <a:bodyPr lIns="0" tIns="0" rIns="0" bIns="0" rtlCol="0" anchor="t">
            <a:spAutoFit/>
          </a:bodyPr>
          <a:lstStyle/>
          <a:p>
            <a:pPr algn="ctr">
              <a:lnSpc>
                <a:spcPts val="1260"/>
              </a:lnSpc>
            </a:pPr>
            <a:r>
              <a:rPr lang="en-US" sz="900" b="1" spc="7">
                <a:solidFill>
                  <a:srgbClr val="FFFFFF"/>
                </a:solidFill>
                <a:latin typeface="Avenir Medium"/>
                <a:ea typeface="Avenir Medium"/>
                <a:cs typeface="Avenir Medium"/>
                <a:sym typeface="Avenir Medium"/>
              </a:rPr>
              <a:t>(n=91)</a:t>
            </a:r>
          </a:p>
        </p:txBody>
      </p:sp>
      <p:sp>
        <p:nvSpPr>
          <p:cNvPr id="87" name="TextBox 87"/>
          <p:cNvSpPr txBox="1"/>
          <p:nvPr/>
        </p:nvSpPr>
        <p:spPr>
          <a:xfrm>
            <a:off x="10186035" y="1598762"/>
            <a:ext cx="453752" cy="177946"/>
          </a:xfrm>
          <a:prstGeom prst="rect">
            <a:avLst/>
          </a:prstGeom>
        </p:spPr>
        <p:txBody>
          <a:bodyPr lIns="0" tIns="0" rIns="0" bIns="0" rtlCol="0" anchor="t">
            <a:spAutoFit/>
          </a:bodyPr>
          <a:lstStyle/>
          <a:p>
            <a:pPr algn="l">
              <a:lnSpc>
                <a:spcPts val="1202"/>
              </a:lnSpc>
            </a:pPr>
            <a:r>
              <a:rPr lang="en-US" sz="977" b="1" spc="10">
                <a:solidFill>
                  <a:srgbClr val="FFFFFF"/>
                </a:solidFill>
                <a:latin typeface="Avenir Medium"/>
                <a:ea typeface="Avenir Medium"/>
                <a:cs typeface="Avenir Medium"/>
                <a:sym typeface="Avenir Medium"/>
              </a:rPr>
              <a:t>$100M-</a:t>
            </a:r>
          </a:p>
        </p:txBody>
      </p:sp>
      <p:sp>
        <p:nvSpPr>
          <p:cNvPr id="88" name="TextBox 88"/>
          <p:cNvSpPr txBox="1"/>
          <p:nvPr/>
        </p:nvSpPr>
        <p:spPr>
          <a:xfrm>
            <a:off x="9616183" y="1751767"/>
            <a:ext cx="541277" cy="177251"/>
          </a:xfrm>
          <a:prstGeom prst="rect">
            <a:avLst/>
          </a:prstGeom>
        </p:spPr>
        <p:txBody>
          <a:bodyPr lIns="0" tIns="0" rIns="0" bIns="0" rtlCol="0" anchor="t">
            <a:spAutoFit/>
          </a:bodyPr>
          <a:lstStyle/>
          <a:p>
            <a:pPr algn="l">
              <a:lnSpc>
                <a:spcPts val="1202"/>
              </a:lnSpc>
            </a:pPr>
            <a:r>
              <a:rPr lang="en-US" sz="977" b="1" spc="11">
                <a:solidFill>
                  <a:srgbClr val="FFFFFF"/>
                </a:solidFill>
                <a:latin typeface="Avenir Medium"/>
                <a:ea typeface="Avenir Medium"/>
                <a:cs typeface="Avenir Medium"/>
                <a:sym typeface="Avenir Medium"/>
              </a:rPr>
              <a:t>&lt; $100M</a:t>
            </a:r>
          </a:p>
        </p:txBody>
      </p:sp>
      <p:sp>
        <p:nvSpPr>
          <p:cNvPr id="89" name="TextBox 89"/>
          <p:cNvSpPr txBox="1"/>
          <p:nvPr/>
        </p:nvSpPr>
        <p:spPr>
          <a:xfrm>
            <a:off x="10765155" y="1741894"/>
            <a:ext cx="355006" cy="333680"/>
          </a:xfrm>
          <a:prstGeom prst="rect">
            <a:avLst/>
          </a:prstGeom>
        </p:spPr>
        <p:txBody>
          <a:bodyPr lIns="0" tIns="0" rIns="0" bIns="0" rtlCol="0" anchor="t">
            <a:spAutoFit/>
          </a:bodyPr>
          <a:lstStyle/>
          <a:p>
            <a:pPr algn="ctr">
              <a:lnSpc>
                <a:spcPts val="1368"/>
              </a:lnSpc>
            </a:pPr>
            <a:r>
              <a:rPr lang="en-US" sz="977" b="1" spc="14">
                <a:solidFill>
                  <a:srgbClr val="FFFFFF"/>
                </a:solidFill>
                <a:latin typeface="Avenir Medium"/>
                <a:ea typeface="Avenir Medium"/>
                <a:cs typeface="Avenir Medium"/>
                <a:sym typeface="Avenir Medium"/>
              </a:rPr>
              <a:t>$1B+</a:t>
            </a:r>
          </a:p>
          <a:p>
            <a:pPr algn="ctr">
              <a:lnSpc>
                <a:spcPts val="1260"/>
              </a:lnSpc>
            </a:pPr>
            <a:r>
              <a:rPr lang="en-US" sz="900" b="1" spc="7">
                <a:solidFill>
                  <a:srgbClr val="FFFFFF"/>
                </a:solidFill>
                <a:latin typeface="Avenir Medium"/>
                <a:ea typeface="Avenir Medium"/>
                <a:cs typeface="Avenir Medium"/>
                <a:sym typeface="Avenir Medium"/>
              </a:rPr>
              <a:t>(n=39)</a:t>
            </a:r>
          </a:p>
        </p:txBody>
      </p:sp>
      <p:sp>
        <p:nvSpPr>
          <p:cNvPr id="90" name="TextBox 90"/>
          <p:cNvSpPr txBox="1"/>
          <p:nvPr/>
        </p:nvSpPr>
        <p:spPr>
          <a:xfrm>
            <a:off x="9178033" y="1899990"/>
            <a:ext cx="356168" cy="175631"/>
          </a:xfrm>
          <a:prstGeom prst="rect">
            <a:avLst/>
          </a:prstGeom>
        </p:spPr>
        <p:txBody>
          <a:bodyPr lIns="0" tIns="0" rIns="0" bIns="0" rtlCol="0" anchor="t">
            <a:spAutoFit/>
          </a:bodyPr>
          <a:lstStyle/>
          <a:p>
            <a:pPr algn="l">
              <a:lnSpc>
                <a:spcPts val="1260"/>
              </a:lnSpc>
            </a:pPr>
            <a:r>
              <a:rPr lang="en-US" sz="900" b="1" spc="9">
                <a:solidFill>
                  <a:srgbClr val="FFFFFF"/>
                </a:solidFill>
                <a:latin typeface="Avenir Medium"/>
                <a:ea typeface="Avenir Medium"/>
                <a:cs typeface="Avenir Medium"/>
                <a:sym typeface="Avenir Medium"/>
              </a:rPr>
              <a:t>(n=40)</a:t>
            </a:r>
          </a:p>
        </p:txBody>
      </p:sp>
      <p:sp>
        <p:nvSpPr>
          <p:cNvPr id="91" name="TextBox 91"/>
          <p:cNvSpPr txBox="1"/>
          <p:nvPr/>
        </p:nvSpPr>
        <p:spPr>
          <a:xfrm>
            <a:off x="9707242" y="1899990"/>
            <a:ext cx="355006" cy="175631"/>
          </a:xfrm>
          <a:prstGeom prst="rect">
            <a:avLst/>
          </a:prstGeom>
        </p:spPr>
        <p:txBody>
          <a:bodyPr lIns="0" tIns="0" rIns="0" bIns="0" rtlCol="0" anchor="t">
            <a:spAutoFit/>
          </a:bodyPr>
          <a:lstStyle/>
          <a:p>
            <a:pPr algn="l">
              <a:lnSpc>
                <a:spcPts val="1260"/>
              </a:lnSpc>
            </a:pPr>
            <a:r>
              <a:rPr lang="en-US" sz="900" b="1" spc="7">
                <a:solidFill>
                  <a:srgbClr val="FFFFFF"/>
                </a:solidFill>
                <a:latin typeface="Avenir Medium"/>
                <a:ea typeface="Avenir Medium"/>
                <a:cs typeface="Avenir Medium"/>
                <a:sym typeface="Avenir Medium"/>
              </a:rPr>
              <a:t>(n=34)</a:t>
            </a:r>
          </a:p>
        </p:txBody>
      </p:sp>
      <p:sp>
        <p:nvSpPr>
          <p:cNvPr id="92" name="TextBox 92"/>
          <p:cNvSpPr txBox="1"/>
          <p:nvPr/>
        </p:nvSpPr>
        <p:spPr>
          <a:xfrm>
            <a:off x="10236203" y="1899990"/>
            <a:ext cx="355006" cy="175631"/>
          </a:xfrm>
          <a:prstGeom prst="rect">
            <a:avLst/>
          </a:prstGeom>
        </p:spPr>
        <p:txBody>
          <a:bodyPr lIns="0" tIns="0" rIns="0" bIns="0" rtlCol="0" anchor="t">
            <a:spAutoFit/>
          </a:bodyPr>
          <a:lstStyle/>
          <a:p>
            <a:pPr algn="l">
              <a:lnSpc>
                <a:spcPts val="1260"/>
              </a:lnSpc>
            </a:pPr>
            <a:r>
              <a:rPr lang="en-US" sz="900" b="1" spc="7">
                <a:solidFill>
                  <a:srgbClr val="FFFFFF"/>
                </a:solidFill>
                <a:latin typeface="Avenir Medium"/>
                <a:ea typeface="Avenir Medium"/>
                <a:cs typeface="Avenir Medium"/>
                <a:sym typeface="Avenir Medium"/>
              </a:rPr>
              <a:t>(n=36)</a:t>
            </a:r>
          </a:p>
        </p:txBody>
      </p:sp>
      <p:sp>
        <p:nvSpPr>
          <p:cNvPr id="93" name="TextBox 93"/>
          <p:cNvSpPr txBox="1"/>
          <p:nvPr/>
        </p:nvSpPr>
        <p:spPr>
          <a:xfrm>
            <a:off x="5509260" y="4370727"/>
            <a:ext cx="286360"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45%</a:t>
            </a:r>
          </a:p>
        </p:txBody>
      </p:sp>
      <p:sp>
        <p:nvSpPr>
          <p:cNvPr id="94" name="TextBox 94"/>
          <p:cNvSpPr txBox="1"/>
          <p:nvPr/>
        </p:nvSpPr>
        <p:spPr>
          <a:xfrm>
            <a:off x="5509260" y="4911242"/>
            <a:ext cx="286360"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46%</a:t>
            </a:r>
          </a:p>
        </p:txBody>
      </p:sp>
      <p:sp>
        <p:nvSpPr>
          <p:cNvPr id="95" name="TextBox 95"/>
          <p:cNvSpPr txBox="1"/>
          <p:nvPr/>
        </p:nvSpPr>
        <p:spPr>
          <a:xfrm>
            <a:off x="5509260" y="5465216"/>
            <a:ext cx="286360"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32%</a:t>
            </a:r>
          </a:p>
        </p:txBody>
      </p:sp>
      <p:sp>
        <p:nvSpPr>
          <p:cNvPr id="96" name="TextBox 96"/>
          <p:cNvSpPr txBox="1"/>
          <p:nvPr/>
        </p:nvSpPr>
        <p:spPr>
          <a:xfrm>
            <a:off x="6018162" y="4911700"/>
            <a:ext cx="444236" cy="219075"/>
          </a:xfrm>
          <a:prstGeom prst="rect">
            <a:avLst/>
          </a:prstGeom>
        </p:spPr>
        <p:txBody>
          <a:bodyPr lIns="0" tIns="0" rIns="0" bIns="0" rtlCol="0" anchor="t">
            <a:spAutoFit/>
          </a:bodyPr>
          <a:lstStyle/>
          <a:p>
            <a:pPr algn="l">
              <a:lnSpc>
                <a:spcPts val="1574"/>
              </a:lnSpc>
            </a:pPr>
            <a:r>
              <a:rPr lang="en-US" sz="1125" b="1" i="1">
                <a:solidFill>
                  <a:srgbClr val="206280"/>
                </a:solidFill>
                <a:latin typeface="Avenir Ultra-Bold Italics"/>
                <a:ea typeface="Avenir Ultra-Bold Italics"/>
                <a:cs typeface="Avenir Ultra-Bold Italics"/>
                <a:sym typeface="Avenir Ultra-Bold Italics"/>
              </a:rPr>
              <a:t>55%</a:t>
            </a:r>
          </a:p>
        </p:txBody>
      </p:sp>
      <p:sp>
        <p:nvSpPr>
          <p:cNvPr id="97" name="TextBox 97"/>
          <p:cNvSpPr txBox="1"/>
          <p:nvPr/>
        </p:nvSpPr>
        <p:spPr>
          <a:xfrm>
            <a:off x="6038212" y="4370727"/>
            <a:ext cx="286360"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45%</a:t>
            </a:r>
          </a:p>
        </p:txBody>
      </p:sp>
      <p:sp>
        <p:nvSpPr>
          <p:cNvPr id="98" name="TextBox 98"/>
          <p:cNvSpPr txBox="1"/>
          <p:nvPr/>
        </p:nvSpPr>
        <p:spPr>
          <a:xfrm>
            <a:off x="6038212" y="5465216"/>
            <a:ext cx="286360"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24%</a:t>
            </a:r>
          </a:p>
        </p:txBody>
      </p:sp>
      <p:sp>
        <p:nvSpPr>
          <p:cNvPr id="99" name="TextBox 99"/>
          <p:cNvSpPr txBox="1"/>
          <p:nvPr/>
        </p:nvSpPr>
        <p:spPr>
          <a:xfrm>
            <a:off x="6567173" y="4370727"/>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41%</a:t>
            </a:r>
          </a:p>
        </p:txBody>
      </p:sp>
      <p:sp>
        <p:nvSpPr>
          <p:cNvPr id="100" name="TextBox 100"/>
          <p:cNvSpPr txBox="1"/>
          <p:nvPr/>
        </p:nvSpPr>
        <p:spPr>
          <a:xfrm>
            <a:off x="6567173" y="4911242"/>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53%</a:t>
            </a:r>
          </a:p>
        </p:txBody>
      </p:sp>
      <p:sp>
        <p:nvSpPr>
          <p:cNvPr id="101" name="TextBox 101"/>
          <p:cNvSpPr txBox="1"/>
          <p:nvPr/>
        </p:nvSpPr>
        <p:spPr>
          <a:xfrm>
            <a:off x="6567173" y="5465216"/>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28%</a:t>
            </a:r>
          </a:p>
        </p:txBody>
      </p:sp>
      <p:sp>
        <p:nvSpPr>
          <p:cNvPr id="102" name="TextBox 102"/>
          <p:cNvSpPr txBox="1"/>
          <p:nvPr/>
        </p:nvSpPr>
        <p:spPr>
          <a:xfrm>
            <a:off x="7072617" y="4893812"/>
            <a:ext cx="413414" cy="219075"/>
          </a:xfrm>
          <a:prstGeom prst="rect">
            <a:avLst/>
          </a:prstGeom>
        </p:spPr>
        <p:txBody>
          <a:bodyPr lIns="0" tIns="0" rIns="0" bIns="0" rtlCol="0" anchor="t">
            <a:spAutoFit/>
          </a:bodyPr>
          <a:lstStyle/>
          <a:p>
            <a:pPr algn="l">
              <a:lnSpc>
                <a:spcPts val="1574"/>
              </a:lnSpc>
            </a:pPr>
            <a:r>
              <a:rPr lang="en-US" sz="1125" b="1">
                <a:solidFill>
                  <a:srgbClr val="C00000"/>
                </a:solidFill>
                <a:latin typeface="Avenir Medium"/>
                <a:ea typeface="Avenir Medium"/>
                <a:cs typeface="Avenir Medium"/>
                <a:sym typeface="Avenir Medium"/>
              </a:rPr>
              <a:t>36%</a:t>
            </a:r>
          </a:p>
        </p:txBody>
      </p:sp>
      <p:sp>
        <p:nvSpPr>
          <p:cNvPr id="103" name="TextBox 103"/>
          <p:cNvSpPr txBox="1"/>
          <p:nvPr/>
        </p:nvSpPr>
        <p:spPr>
          <a:xfrm>
            <a:off x="7096125" y="4370727"/>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52%</a:t>
            </a:r>
          </a:p>
        </p:txBody>
      </p:sp>
      <p:sp>
        <p:nvSpPr>
          <p:cNvPr id="104" name="TextBox 104"/>
          <p:cNvSpPr txBox="1"/>
          <p:nvPr/>
        </p:nvSpPr>
        <p:spPr>
          <a:xfrm>
            <a:off x="7096125" y="5465216"/>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30%</a:t>
            </a:r>
          </a:p>
        </p:txBody>
      </p:sp>
      <p:sp>
        <p:nvSpPr>
          <p:cNvPr id="105" name="TextBox 105"/>
          <p:cNvSpPr txBox="1"/>
          <p:nvPr/>
        </p:nvSpPr>
        <p:spPr>
          <a:xfrm>
            <a:off x="7625077" y="4370727"/>
            <a:ext cx="287093"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44%</a:t>
            </a:r>
          </a:p>
        </p:txBody>
      </p:sp>
      <p:sp>
        <p:nvSpPr>
          <p:cNvPr id="106" name="TextBox 106"/>
          <p:cNvSpPr txBox="1"/>
          <p:nvPr/>
        </p:nvSpPr>
        <p:spPr>
          <a:xfrm>
            <a:off x="7625077" y="4911242"/>
            <a:ext cx="287093"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44%</a:t>
            </a:r>
          </a:p>
        </p:txBody>
      </p:sp>
      <p:sp>
        <p:nvSpPr>
          <p:cNvPr id="107" name="TextBox 107"/>
          <p:cNvSpPr txBox="1"/>
          <p:nvPr/>
        </p:nvSpPr>
        <p:spPr>
          <a:xfrm>
            <a:off x="7625077" y="5465216"/>
            <a:ext cx="287093"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28%</a:t>
            </a:r>
          </a:p>
        </p:txBody>
      </p:sp>
      <p:sp>
        <p:nvSpPr>
          <p:cNvPr id="108" name="TextBox 108"/>
          <p:cNvSpPr txBox="1"/>
          <p:nvPr/>
        </p:nvSpPr>
        <p:spPr>
          <a:xfrm>
            <a:off x="8154419" y="4370727"/>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40%</a:t>
            </a:r>
          </a:p>
        </p:txBody>
      </p:sp>
      <p:sp>
        <p:nvSpPr>
          <p:cNvPr id="109" name="TextBox 109"/>
          <p:cNvSpPr txBox="1"/>
          <p:nvPr/>
        </p:nvSpPr>
        <p:spPr>
          <a:xfrm>
            <a:off x="8154419" y="4911242"/>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40%</a:t>
            </a:r>
          </a:p>
        </p:txBody>
      </p:sp>
      <p:sp>
        <p:nvSpPr>
          <p:cNvPr id="110" name="TextBox 110"/>
          <p:cNvSpPr txBox="1"/>
          <p:nvPr/>
        </p:nvSpPr>
        <p:spPr>
          <a:xfrm>
            <a:off x="8154419" y="5465216"/>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35%</a:t>
            </a:r>
          </a:p>
        </p:txBody>
      </p:sp>
      <p:sp>
        <p:nvSpPr>
          <p:cNvPr id="111" name="TextBox 111"/>
          <p:cNvSpPr txBox="1"/>
          <p:nvPr/>
        </p:nvSpPr>
        <p:spPr>
          <a:xfrm>
            <a:off x="8683247" y="4370727"/>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41%</a:t>
            </a:r>
          </a:p>
        </p:txBody>
      </p:sp>
      <p:sp>
        <p:nvSpPr>
          <p:cNvPr id="112" name="TextBox 112"/>
          <p:cNvSpPr txBox="1"/>
          <p:nvPr/>
        </p:nvSpPr>
        <p:spPr>
          <a:xfrm>
            <a:off x="8683247" y="4911242"/>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43%</a:t>
            </a:r>
          </a:p>
        </p:txBody>
      </p:sp>
      <p:sp>
        <p:nvSpPr>
          <p:cNvPr id="113" name="TextBox 113"/>
          <p:cNvSpPr txBox="1"/>
          <p:nvPr/>
        </p:nvSpPr>
        <p:spPr>
          <a:xfrm>
            <a:off x="8683247" y="5465216"/>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32%</a:t>
            </a:r>
          </a:p>
        </p:txBody>
      </p:sp>
      <p:sp>
        <p:nvSpPr>
          <p:cNvPr id="114" name="TextBox 114"/>
          <p:cNvSpPr txBox="1"/>
          <p:nvPr/>
        </p:nvSpPr>
        <p:spPr>
          <a:xfrm>
            <a:off x="9212323" y="4370727"/>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45%</a:t>
            </a:r>
          </a:p>
        </p:txBody>
      </p:sp>
      <p:sp>
        <p:nvSpPr>
          <p:cNvPr id="115" name="TextBox 115"/>
          <p:cNvSpPr txBox="1"/>
          <p:nvPr/>
        </p:nvSpPr>
        <p:spPr>
          <a:xfrm>
            <a:off x="9212323" y="4911242"/>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40%</a:t>
            </a:r>
          </a:p>
        </p:txBody>
      </p:sp>
      <p:sp>
        <p:nvSpPr>
          <p:cNvPr id="116" name="TextBox 116"/>
          <p:cNvSpPr txBox="1"/>
          <p:nvPr/>
        </p:nvSpPr>
        <p:spPr>
          <a:xfrm>
            <a:off x="9212323" y="5465216"/>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33%</a:t>
            </a:r>
          </a:p>
        </p:txBody>
      </p:sp>
      <p:sp>
        <p:nvSpPr>
          <p:cNvPr id="117" name="TextBox 117"/>
          <p:cNvSpPr txBox="1"/>
          <p:nvPr/>
        </p:nvSpPr>
        <p:spPr>
          <a:xfrm>
            <a:off x="9717767" y="4884839"/>
            <a:ext cx="413537" cy="219075"/>
          </a:xfrm>
          <a:prstGeom prst="rect">
            <a:avLst/>
          </a:prstGeom>
        </p:spPr>
        <p:txBody>
          <a:bodyPr lIns="0" tIns="0" rIns="0" bIns="0" rtlCol="0" anchor="t">
            <a:spAutoFit/>
          </a:bodyPr>
          <a:lstStyle/>
          <a:p>
            <a:pPr algn="l">
              <a:lnSpc>
                <a:spcPts val="1574"/>
              </a:lnSpc>
            </a:pPr>
            <a:r>
              <a:rPr lang="en-US" sz="1125" b="1">
                <a:solidFill>
                  <a:srgbClr val="C00000"/>
                </a:solidFill>
                <a:latin typeface="Avenir Medium"/>
                <a:ea typeface="Avenir Medium"/>
                <a:cs typeface="Avenir Medium"/>
                <a:sym typeface="Avenir Medium"/>
              </a:rPr>
              <a:t>21%</a:t>
            </a:r>
          </a:p>
        </p:txBody>
      </p:sp>
      <p:sp>
        <p:nvSpPr>
          <p:cNvPr id="118" name="TextBox 118"/>
          <p:cNvSpPr txBox="1"/>
          <p:nvPr/>
        </p:nvSpPr>
        <p:spPr>
          <a:xfrm>
            <a:off x="9741151" y="4370727"/>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38%</a:t>
            </a:r>
          </a:p>
        </p:txBody>
      </p:sp>
      <p:sp>
        <p:nvSpPr>
          <p:cNvPr id="119" name="TextBox 119"/>
          <p:cNvSpPr txBox="1"/>
          <p:nvPr/>
        </p:nvSpPr>
        <p:spPr>
          <a:xfrm>
            <a:off x="9741151" y="5465216"/>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38%</a:t>
            </a:r>
          </a:p>
        </p:txBody>
      </p:sp>
      <p:sp>
        <p:nvSpPr>
          <p:cNvPr id="120" name="TextBox 120"/>
          <p:cNvSpPr txBox="1"/>
          <p:nvPr/>
        </p:nvSpPr>
        <p:spPr>
          <a:xfrm>
            <a:off x="10243423" y="4884839"/>
            <a:ext cx="443979" cy="219075"/>
          </a:xfrm>
          <a:prstGeom prst="rect">
            <a:avLst/>
          </a:prstGeom>
        </p:spPr>
        <p:txBody>
          <a:bodyPr lIns="0" tIns="0" rIns="0" bIns="0" rtlCol="0" anchor="t">
            <a:spAutoFit/>
          </a:bodyPr>
          <a:lstStyle/>
          <a:p>
            <a:pPr algn="l">
              <a:lnSpc>
                <a:spcPts val="1574"/>
              </a:lnSpc>
            </a:pPr>
            <a:r>
              <a:rPr lang="en-US" sz="1125" b="1" i="1">
                <a:solidFill>
                  <a:srgbClr val="206280"/>
                </a:solidFill>
                <a:latin typeface="Avenir Ultra-Bold Italics"/>
                <a:ea typeface="Avenir Ultra-Bold Italics"/>
                <a:cs typeface="Avenir Ultra-Bold Italics"/>
                <a:sym typeface="Avenir Ultra-Bold Italics"/>
              </a:rPr>
              <a:t>61%</a:t>
            </a:r>
          </a:p>
        </p:txBody>
      </p:sp>
      <p:sp>
        <p:nvSpPr>
          <p:cNvPr id="121" name="TextBox 121"/>
          <p:cNvSpPr txBox="1"/>
          <p:nvPr/>
        </p:nvSpPr>
        <p:spPr>
          <a:xfrm>
            <a:off x="10270112" y="4370727"/>
            <a:ext cx="287093"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44%</a:t>
            </a:r>
          </a:p>
        </p:txBody>
      </p:sp>
      <p:sp>
        <p:nvSpPr>
          <p:cNvPr id="122" name="TextBox 122"/>
          <p:cNvSpPr txBox="1"/>
          <p:nvPr/>
        </p:nvSpPr>
        <p:spPr>
          <a:xfrm>
            <a:off x="10270112" y="5465216"/>
            <a:ext cx="287093"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31%</a:t>
            </a:r>
          </a:p>
        </p:txBody>
      </p:sp>
      <p:sp>
        <p:nvSpPr>
          <p:cNvPr id="123" name="TextBox 123"/>
          <p:cNvSpPr txBox="1"/>
          <p:nvPr/>
        </p:nvSpPr>
        <p:spPr>
          <a:xfrm>
            <a:off x="10765155" y="4884839"/>
            <a:ext cx="444236" cy="219075"/>
          </a:xfrm>
          <a:prstGeom prst="rect">
            <a:avLst/>
          </a:prstGeom>
        </p:spPr>
        <p:txBody>
          <a:bodyPr lIns="0" tIns="0" rIns="0" bIns="0" rtlCol="0" anchor="t">
            <a:spAutoFit/>
          </a:bodyPr>
          <a:lstStyle/>
          <a:p>
            <a:pPr algn="l">
              <a:lnSpc>
                <a:spcPts val="1574"/>
              </a:lnSpc>
            </a:pPr>
            <a:r>
              <a:rPr lang="en-US" sz="1125" b="1" i="1">
                <a:solidFill>
                  <a:srgbClr val="206280"/>
                </a:solidFill>
                <a:latin typeface="Avenir Ultra-Bold Italics"/>
                <a:ea typeface="Avenir Ultra-Bold Italics"/>
                <a:cs typeface="Avenir Ultra-Bold Italics"/>
                <a:sym typeface="Avenir Ultra-Bold Italics"/>
              </a:rPr>
              <a:t>49%</a:t>
            </a:r>
          </a:p>
        </p:txBody>
      </p:sp>
      <p:sp>
        <p:nvSpPr>
          <p:cNvPr id="124" name="TextBox 124"/>
          <p:cNvSpPr txBox="1"/>
          <p:nvPr/>
        </p:nvSpPr>
        <p:spPr>
          <a:xfrm>
            <a:off x="10799445" y="4370727"/>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51%</a:t>
            </a:r>
          </a:p>
        </p:txBody>
      </p:sp>
      <p:sp>
        <p:nvSpPr>
          <p:cNvPr id="125" name="TextBox 125"/>
          <p:cNvSpPr txBox="1"/>
          <p:nvPr/>
        </p:nvSpPr>
        <p:spPr>
          <a:xfrm>
            <a:off x="10799445" y="5465216"/>
            <a:ext cx="286369" cy="219532"/>
          </a:xfrm>
          <a:prstGeom prst="rect">
            <a:avLst/>
          </a:prstGeom>
        </p:spPr>
        <p:txBody>
          <a:bodyPr lIns="0" tIns="0" rIns="0" bIns="0" rtlCol="0" anchor="t">
            <a:spAutoFit/>
          </a:bodyPr>
          <a:lstStyle/>
          <a:p>
            <a:pPr algn="l">
              <a:lnSpc>
                <a:spcPts val="1574"/>
              </a:lnSpc>
            </a:pPr>
            <a:r>
              <a:rPr lang="en-US" sz="1125" b="1">
                <a:solidFill>
                  <a:srgbClr val="404040"/>
                </a:solidFill>
                <a:latin typeface="Avenir Medium"/>
                <a:ea typeface="Avenir Medium"/>
                <a:cs typeface="Avenir Medium"/>
                <a:sym typeface="Avenir Medium"/>
              </a:rPr>
              <a:t>33%</a:t>
            </a:r>
          </a:p>
        </p:txBody>
      </p:sp>
      <p:sp>
        <p:nvSpPr>
          <p:cNvPr id="126" name="TextBox 126"/>
          <p:cNvSpPr txBox="1"/>
          <p:nvPr/>
        </p:nvSpPr>
        <p:spPr>
          <a:xfrm>
            <a:off x="842349" y="936517"/>
            <a:ext cx="11186189" cy="496681"/>
          </a:xfrm>
          <a:prstGeom prst="rect">
            <a:avLst/>
          </a:prstGeom>
        </p:spPr>
        <p:txBody>
          <a:bodyPr lIns="0" tIns="0" rIns="0" bIns="0" rtlCol="0" anchor="t">
            <a:spAutoFit/>
          </a:bodyPr>
          <a:lstStyle/>
          <a:p>
            <a:pPr algn="ctr">
              <a:lnSpc>
                <a:spcPts val="1802"/>
              </a:lnSpc>
            </a:pPr>
            <a:r>
              <a:rPr lang="en-US" sz="1502" b="1" i="1">
                <a:solidFill>
                  <a:srgbClr val="202020"/>
                </a:solidFill>
                <a:latin typeface="Avenir Ultra-Bold Italics"/>
                <a:ea typeface="Avenir Ultra-Bold Italics"/>
                <a:cs typeface="Avenir Ultra-Bold Italics"/>
                <a:sym typeface="Avenir Ultra-Bold Italics"/>
              </a:rPr>
              <a:t>Regulatory uncertainty</a:t>
            </a:r>
            <a:r>
              <a:rPr lang="en-US" sz="1502" b="1">
                <a:solidFill>
                  <a:srgbClr val="202020"/>
                </a:solidFill>
                <a:latin typeface="Avenir Medium"/>
                <a:ea typeface="Avenir Medium"/>
                <a:cs typeface="Avenir Medium"/>
                <a:sym typeface="Avenir Medium"/>
              </a:rPr>
              <a:t> is the top challenge facing the Industry as a whole, followed by </a:t>
            </a:r>
            <a:r>
              <a:rPr lang="en-US" sz="1502" b="1" i="1">
                <a:solidFill>
                  <a:srgbClr val="202020"/>
                </a:solidFill>
                <a:latin typeface="Avenir Ultra-Bold Italics"/>
                <a:ea typeface="Avenir Ultra-Bold Italics"/>
                <a:cs typeface="Avenir Ultra-Bold Italics"/>
                <a:sym typeface="Avenir Ultra-Bold Italics"/>
              </a:rPr>
              <a:t>Government policy and regulations</a:t>
            </a:r>
            <a:r>
              <a:rPr lang="en-US" sz="1502" b="1">
                <a:solidFill>
                  <a:srgbClr val="202020"/>
                </a:solidFill>
                <a:latin typeface="Avenir Medium"/>
                <a:ea typeface="Avenir Medium"/>
                <a:cs typeface="Avenir Medium"/>
                <a:sym typeface="Avenir Medium"/>
              </a:rPr>
              <a:t>. A </a:t>
            </a:r>
            <a:r>
              <a:rPr lang="en-US" sz="1502" b="1" i="1">
                <a:solidFill>
                  <a:srgbClr val="202020"/>
                </a:solidFill>
                <a:latin typeface="Avenir Ultra-Bold Italics"/>
                <a:ea typeface="Avenir Ultra-Bold Italics"/>
                <a:cs typeface="Avenir Ultra-Bold Italics"/>
                <a:sym typeface="Avenir Ultra-Bold Italics"/>
              </a:rPr>
              <a:t>shortage of skilled labor </a:t>
            </a:r>
            <a:r>
              <a:rPr lang="en-US" sz="1502" b="1">
                <a:solidFill>
                  <a:srgbClr val="202020"/>
                </a:solidFill>
                <a:latin typeface="Avenir Medium"/>
                <a:ea typeface="Avenir Medium"/>
                <a:cs typeface="Avenir Medium"/>
                <a:sym typeface="Avenir Medium"/>
              </a:rPr>
              <a:t>is impacting U.S. companies – retailers, wholesalers, and mid-sized companies specifically.</a:t>
            </a:r>
          </a:p>
        </p:txBody>
      </p:sp>
      <p:sp>
        <p:nvSpPr>
          <p:cNvPr id="127" name="TextBox 127"/>
          <p:cNvSpPr txBox="1"/>
          <p:nvPr/>
        </p:nvSpPr>
        <p:spPr>
          <a:xfrm>
            <a:off x="2040893" y="1636786"/>
            <a:ext cx="2416026" cy="317259"/>
          </a:xfrm>
          <a:prstGeom prst="rect">
            <a:avLst/>
          </a:prstGeom>
        </p:spPr>
        <p:txBody>
          <a:bodyPr lIns="0" tIns="0" rIns="0" bIns="0" rtlCol="0" anchor="t">
            <a:spAutoFit/>
          </a:bodyPr>
          <a:lstStyle/>
          <a:p>
            <a:pPr algn="r">
              <a:lnSpc>
                <a:spcPts val="2208"/>
              </a:lnSpc>
            </a:pPr>
            <a:r>
              <a:rPr lang="en-US" sz="1577" b="1" i="1" spc="1">
                <a:solidFill>
                  <a:srgbClr val="404040"/>
                </a:solidFill>
                <a:latin typeface="Avenir Ultra-Bold Italics"/>
                <a:ea typeface="Avenir Ultra-Bold Italics"/>
                <a:cs typeface="Avenir Ultra-Bold Italics"/>
                <a:sym typeface="Avenir Ultra-Bold Italics"/>
              </a:rPr>
              <a:t>Top Industry Challenges</a:t>
            </a:r>
          </a:p>
        </p:txBody>
      </p:sp>
      <p:sp>
        <p:nvSpPr>
          <p:cNvPr id="128" name="TextBox 128"/>
          <p:cNvSpPr txBox="1"/>
          <p:nvPr/>
        </p:nvSpPr>
        <p:spPr>
          <a:xfrm>
            <a:off x="11264141" y="3167166"/>
            <a:ext cx="853689" cy="827789"/>
          </a:xfrm>
          <a:prstGeom prst="rect">
            <a:avLst/>
          </a:prstGeom>
        </p:spPr>
        <p:txBody>
          <a:bodyPr lIns="0" tIns="0" rIns="0" bIns="0" rtlCol="0" anchor="t">
            <a:spAutoFit/>
          </a:bodyPr>
          <a:lstStyle/>
          <a:p>
            <a:pPr algn="l">
              <a:lnSpc>
                <a:spcPts val="1348"/>
              </a:lnSpc>
            </a:pPr>
            <a:r>
              <a:rPr lang="en-US" sz="962" b="1">
                <a:solidFill>
                  <a:srgbClr val="FF9012"/>
                </a:solidFill>
                <a:latin typeface="Montserrat Bold"/>
                <a:ea typeface="Montserrat Bold"/>
                <a:cs typeface="Montserrat Bold"/>
                <a:sym typeface="Montserrat Bold"/>
              </a:rPr>
              <a:t>Top challenges differ from rest of Industry</a:t>
            </a:r>
          </a:p>
        </p:txBody>
      </p:sp>
      <p:sp>
        <p:nvSpPr>
          <p:cNvPr id="129" name="Freeform 129"/>
          <p:cNvSpPr/>
          <p:nvPr/>
        </p:nvSpPr>
        <p:spPr>
          <a:xfrm rot="5400000" flipH="1">
            <a:off x="6128295" y="5957265"/>
            <a:ext cx="71934" cy="83160"/>
          </a:xfrm>
          <a:custGeom>
            <a:avLst/>
            <a:gdLst/>
            <a:ahLst/>
            <a:cxnLst/>
            <a:rect l="l" t="t" r="r" b="b"/>
            <a:pathLst>
              <a:path w="71934" h="83160">
                <a:moveTo>
                  <a:pt x="71934" y="0"/>
                </a:moveTo>
                <a:lnTo>
                  <a:pt x="0" y="0"/>
                </a:lnTo>
                <a:lnTo>
                  <a:pt x="0" y="83161"/>
                </a:lnTo>
                <a:lnTo>
                  <a:pt x="71934" y="83161"/>
                </a:lnTo>
                <a:lnTo>
                  <a:pt x="7193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0" name="TextBox 130"/>
          <p:cNvSpPr txBox="1"/>
          <p:nvPr/>
        </p:nvSpPr>
        <p:spPr>
          <a:xfrm>
            <a:off x="339768" y="2094386"/>
            <a:ext cx="990684" cy="390190"/>
          </a:xfrm>
          <a:prstGeom prst="rect">
            <a:avLst/>
          </a:prstGeom>
        </p:spPr>
        <p:txBody>
          <a:bodyPr lIns="0" tIns="0" rIns="0" bIns="0" rtlCol="0" anchor="t">
            <a:spAutoFit/>
          </a:bodyPr>
          <a:lstStyle/>
          <a:p>
            <a:pPr algn="r">
              <a:lnSpc>
                <a:spcPts val="1593"/>
              </a:lnSpc>
            </a:pPr>
            <a:r>
              <a:rPr lang="en-US" sz="1138" spc="2">
                <a:solidFill>
                  <a:srgbClr val="202020"/>
                </a:solidFill>
                <a:latin typeface="Montserrat"/>
                <a:ea typeface="Montserrat"/>
                <a:cs typeface="Montserrat"/>
                <a:sym typeface="Montserrat"/>
              </a:rPr>
              <a:t>Regulatory uncertainty </a:t>
            </a:r>
          </a:p>
        </p:txBody>
      </p:sp>
      <p:sp>
        <p:nvSpPr>
          <p:cNvPr id="131" name="TextBox 131"/>
          <p:cNvSpPr txBox="1"/>
          <p:nvPr/>
        </p:nvSpPr>
        <p:spPr>
          <a:xfrm>
            <a:off x="347007" y="2637311"/>
            <a:ext cx="990684" cy="390190"/>
          </a:xfrm>
          <a:prstGeom prst="rect">
            <a:avLst/>
          </a:prstGeom>
        </p:spPr>
        <p:txBody>
          <a:bodyPr lIns="0" tIns="0" rIns="0" bIns="0" rtlCol="0" anchor="t">
            <a:spAutoFit/>
          </a:bodyPr>
          <a:lstStyle/>
          <a:p>
            <a:pPr algn="r">
              <a:lnSpc>
                <a:spcPts val="1593"/>
              </a:lnSpc>
            </a:pPr>
            <a:r>
              <a:rPr lang="en-US" sz="1138" spc="2">
                <a:solidFill>
                  <a:srgbClr val="202020"/>
                </a:solidFill>
                <a:latin typeface="Montserrat"/>
                <a:ea typeface="Montserrat"/>
                <a:cs typeface="Montserrat"/>
                <a:sym typeface="Montserrat"/>
              </a:rPr>
              <a:t>Government policy/regs</a:t>
            </a:r>
          </a:p>
        </p:txBody>
      </p:sp>
      <p:sp>
        <p:nvSpPr>
          <p:cNvPr id="132" name="TextBox 132"/>
          <p:cNvSpPr txBox="1"/>
          <p:nvPr/>
        </p:nvSpPr>
        <p:spPr>
          <a:xfrm>
            <a:off x="339768" y="3186421"/>
            <a:ext cx="990684" cy="390190"/>
          </a:xfrm>
          <a:prstGeom prst="rect">
            <a:avLst/>
          </a:prstGeom>
        </p:spPr>
        <p:txBody>
          <a:bodyPr lIns="0" tIns="0" rIns="0" bIns="0" rtlCol="0" anchor="t">
            <a:spAutoFit/>
          </a:bodyPr>
          <a:lstStyle/>
          <a:p>
            <a:pPr algn="r">
              <a:lnSpc>
                <a:spcPts val="1593"/>
              </a:lnSpc>
            </a:pPr>
            <a:r>
              <a:rPr lang="en-US" sz="1138" spc="2">
                <a:solidFill>
                  <a:srgbClr val="202020"/>
                </a:solidFill>
                <a:latin typeface="Montserrat"/>
                <a:ea typeface="Montserrat"/>
                <a:cs typeface="Montserrat"/>
                <a:sym typeface="Montserrat"/>
              </a:rPr>
              <a:t>Enough skilled labor</a:t>
            </a:r>
          </a:p>
        </p:txBody>
      </p:sp>
      <p:sp>
        <p:nvSpPr>
          <p:cNvPr id="133" name="TextBox 133"/>
          <p:cNvSpPr txBox="1"/>
          <p:nvPr/>
        </p:nvSpPr>
        <p:spPr>
          <a:xfrm>
            <a:off x="347007" y="3729011"/>
            <a:ext cx="990684" cy="390190"/>
          </a:xfrm>
          <a:prstGeom prst="rect">
            <a:avLst/>
          </a:prstGeom>
        </p:spPr>
        <p:txBody>
          <a:bodyPr lIns="0" tIns="0" rIns="0" bIns="0" rtlCol="0" anchor="t">
            <a:spAutoFit/>
          </a:bodyPr>
          <a:lstStyle/>
          <a:p>
            <a:pPr algn="r">
              <a:lnSpc>
                <a:spcPts val="1593"/>
              </a:lnSpc>
            </a:pPr>
            <a:r>
              <a:rPr lang="en-US" sz="1138" spc="2">
                <a:solidFill>
                  <a:srgbClr val="202020"/>
                </a:solidFill>
                <a:latin typeface="Montserrat"/>
                <a:ea typeface="Montserrat"/>
                <a:cs typeface="Montserrat"/>
                <a:sym typeface="Montserrat"/>
              </a:rPr>
              <a:t>Geopolitical Issues</a:t>
            </a:r>
          </a:p>
        </p:txBody>
      </p:sp>
      <p:sp>
        <p:nvSpPr>
          <p:cNvPr id="134" name="TextBox 134"/>
          <p:cNvSpPr txBox="1"/>
          <p:nvPr/>
        </p:nvSpPr>
        <p:spPr>
          <a:xfrm>
            <a:off x="169461" y="4281126"/>
            <a:ext cx="1168230" cy="390190"/>
          </a:xfrm>
          <a:prstGeom prst="rect">
            <a:avLst/>
          </a:prstGeom>
        </p:spPr>
        <p:txBody>
          <a:bodyPr lIns="0" tIns="0" rIns="0" bIns="0" rtlCol="0" anchor="t">
            <a:spAutoFit/>
          </a:bodyPr>
          <a:lstStyle/>
          <a:p>
            <a:pPr algn="r">
              <a:lnSpc>
                <a:spcPts val="1593"/>
              </a:lnSpc>
            </a:pPr>
            <a:r>
              <a:rPr lang="en-US" sz="1138" spc="2">
                <a:solidFill>
                  <a:srgbClr val="202020"/>
                </a:solidFill>
                <a:latin typeface="Montserrat"/>
                <a:ea typeface="Montserrat"/>
                <a:cs typeface="Montserrat"/>
                <a:sym typeface="Montserrat"/>
              </a:rPr>
              <a:t>Environment/ climate change</a:t>
            </a:r>
          </a:p>
        </p:txBody>
      </p:sp>
      <p:sp>
        <p:nvSpPr>
          <p:cNvPr id="135" name="TextBox 135"/>
          <p:cNvSpPr txBox="1"/>
          <p:nvPr/>
        </p:nvSpPr>
        <p:spPr>
          <a:xfrm>
            <a:off x="188511" y="4802393"/>
            <a:ext cx="1168230" cy="390190"/>
          </a:xfrm>
          <a:prstGeom prst="rect">
            <a:avLst/>
          </a:prstGeom>
        </p:spPr>
        <p:txBody>
          <a:bodyPr lIns="0" tIns="0" rIns="0" bIns="0" rtlCol="0" anchor="t">
            <a:spAutoFit/>
          </a:bodyPr>
          <a:lstStyle/>
          <a:p>
            <a:pPr algn="r">
              <a:lnSpc>
                <a:spcPts val="1593"/>
              </a:lnSpc>
            </a:pPr>
            <a:r>
              <a:rPr lang="en-US" sz="1138" spc="2">
                <a:solidFill>
                  <a:srgbClr val="202020"/>
                </a:solidFill>
                <a:latin typeface="Montserrat"/>
                <a:ea typeface="Montserrat"/>
                <a:cs typeface="Montserrat"/>
                <a:sym typeface="Montserrat"/>
              </a:rPr>
              <a:t>Transportation capacity/service</a:t>
            </a:r>
          </a:p>
        </p:txBody>
      </p:sp>
      <p:sp>
        <p:nvSpPr>
          <p:cNvPr id="136" name="TextBox 136"/>
          <p:cNvSpPr txBox="1"/>
          <p:nvPr/>
        </p:nvSpPr>
        <p:spPr>
          <a:xfrm>
            <a:off x="0" y="5325933"/>
            <a:ext cx="1352377" cy="390190"/>
          </a:xfrm>
          <a:prstGeom prst="rect">
            <a:avLst/>
          </a:prstGeom>
        </p:spPr>
        <p:txBody>
          <a:bodyPr lIns="0" tIns="0" rIns="0" bIns="0" rtlCol="0" anchor="t">
            <a:spAutoFit/>
          </a:bodyPr>
          <a:lstStyle/>
          <a:p>
            <a:pPr algn="r">
              <a:lnSpc>
                <a:spcPts val="1593"/>
              </a:lnSpc>
            </a:pPr>
            <a:r>
              <a:rPr lang="en-US" sz="1138" spc="2">
                <a:solidFill>
                  <a:srgbClr val="202020"/>
                </a:solidFill>
                <a:latin typeface="Montserrat"/>
                <a:ea typeface="Montserrat"/>
                <a:cs typeface="Montserrat"/>
                <a:sym typeface="Montserrat"/>
              </a:rPr>
              <a:t>Macroeconomic Climate</a:t>
            </a:r>
          </a:p>
        </p:txBody>
      </p:sp>
      <p:sp>
        <p:nvSpPr>
          <p:cNvPr id="137" name="TextBox 137"/>
          <p:cNvSpPr txBox="1"/>
          <p:nvPr/>
        </p:nvSpPr>
        <p:spPr>
          <a:xfrm>
            <a:off x="6525073" y="1663922"/>
            <a:ext cx="356168" cy="167640"/>
          </a:xfrm>
          <a:prstGeom prst="rect">
            <a:avLst/>
          </a:prstGeom>
        </p:spPr>
        <p:txBody>
          <a:bodyPr lIns="0" tIns="0" rIns="0" bIns="0" rtlCol="0" anchor="t">
            <a:spAutoFit/>
          </a:bodyPr>
          <a:lstStyle/>
          <a:p>
            <a:pPr algn="ctr">
              <a:lnSpc>
                <a:spcPts val="1260"/>
              </a:lnSpc>
            </a:pPr>
            <a:r>
              <a:rPr lang="en-US" sz="900" b="1" spc="9">
                <a:solidFill>
                  <a:srgbClr val="FFFFFF"/>
                </a:solidFill>
                <a:latin typeface="Avenir Medium"/>
                <a:ea typeface="Avenir Medium"/>
                <a:cs typeface="Avenir Medium"/>
                <a:sym typeface="Avenir Medium"/>
              </a:rPr>
              <a:t>Retail</a:t>
            </a:r>
          </a:p>
        </p:txBody>
      </p:sp>
      <p:sp>
        <p:nvSpPr>
          <p:cNvPr id="138" name="TextBox 138"/>
          <p:cNvSpPr txBox="1"/>
          <p:nvPr/>
        </p:nvSpPr>
        <p:spPr>
          <a:xfrm>
            <a:off x="7049453" y="1665875"/>
            <a:ext cx="356168" cy="167640"/>
          </a:xfrm>
          <a:prstGeom prst="rect">
            <a:avLst/>
          </a:prstGeom>
        </p:spPr>
        <p:txBody>
          <a:bodyPr lIns="0" tIns="0" rIns="0" bIns="0" rtlCol="0" anchor="t">
            <a:spAutoFit/>
          </a:bodyPr>
          <a:lstStyle/>
          <a:p>
            <a:pPr algn="ctr">
              <a:lnSpc>
                <a:spcPts val="1260"/>
              </a:lnSpc>
            </a:pPr>
            <a:r>
              <a:rPr lang="en-US" sz="900" b="1" spc="9">
                <a:solidFill>
                  <a:srgbClr val="FFFFFF"/>
                </a:solidFill>
                <a:latin typeface="Avenir Medium"/>
                <a:ea typeface="Avenir Medium"/>
                <a:cs typeface="Avenir Medium"/>
                <a:sym typeface="Avenir Medium"/>
              </a:rPr>
              <a:t>Other</a:t>
            </a:r>
          </a:p>
        </p:txBody>
      </p:sp>
      <p:sp>
        <p:nvSpPr>
          <p:cNvPr id="139" name="TextBox 139"/>
          <p:cNvSpPr txBox="1"/>
          <p:nvPr/>
        </p:nvSpPr>
        <p:spPr>
          <a:xfrm>
            <a:off x="7567546" y="1665875"/>
            <a:ext cx="403793" cy="167640"/>
          </a:xfrm>
          <a:prstGeom prst="rect">
            <a:avLst/>
          </a:prstGeom>
        </p:spPr>
        <p:txBody>
          <a:bodyPr lIns="0" tIns="0" rIns="0" bIns="0" rtlCol="0" anchor="t">
            <a:spAutoFit/>
          </a:bodyPr>
          <a:lstStyle/>
          <a:p>
            <a:pPr algn="ctr">
              <a:lnSpc>
                <a:spcPts val="1260"/>
              </a:lnSpc>
            </a:pPr>
            <a:r>
              <a:rPr lang="en-US" sz="900" b="1" spc="9">
                <a:solidFill>
                  <a:srgbClr val="FFFFFF"/>
                </a:solidFill>
                <a:latin typeface="Avenir Medium"/>
                <a:ea typeface="Avenir Medium"/>
                <a:cs typeface="Avenir Medium"/>
                <a:sym typeface="Avenir Medium"/>
              </a:rPr>
              <a:t>C-level</a:t>
            </a:r>
          </a:p>
        </p:txBody>
      </p:sp>
      <p:sp>
        <p:nvSpPr>
          <p:cNvPr id="140" name="TextBox 140"/>
          <p:cNvSpPr txBox="1"/>
          <p:nvPr/>
        </p:nvSpPr>
        <p:spPr>
          <a:xfrm>
            <a:off x="8095164" y="1663575"/>
            <a:ext cx="356168" cy="167640"/>
          </a:xfrm>
          <a:prstGeom prst="rect">
            <a:avLst/>
          </a:prstGeom>
        </p:spPr>
        <p:txBody>
          <a:bodyPr lIns="0" tIns="0" rIns="0" bIns="0" rtlCol="0" anchor="t">
            <a:spAutoFit/>
          </a:bodyPr>
          <a:lstStyle/>
          <a:p>
            <a:pPr algn="ctr">
              <a:lnSpc>
                <a:spcPts val="1260"/>
              </a:lnSpc>
            </a:pPr>
            <a:r>
              <a:rPr lang="en-US" sz="900" b="1" spc="9">
                <a:solidFill>
                  <a:srgbClr val="FFFFFF"/>
                </a:solidFill>
                <a:latin typeface="Avenir Medium"/>
                <a:ea typeface="Avenir Medium"/>
                <a:cs typeface="Avenir Medium"/>
                <a:sym typeface="Avenir Medium"/>
              </a:rPr>
              <a:t>Other</a:t>
            </a:r>
          </a:p>
        </p:txBody>
      </p:sp>
      <p:sp>
        <p:nvSpPr>
          <p:cNvPr id="141" name="TextBox 141"/>
          <p:cNvSpPr txBox="1"/>
          <p:nvPr/>
        </p:nvSpPr>
        <p:spPr>
          <a:xfrm>
            <a:off x="8637870" y="1673838"/>
            <a:ext cx="356168" cy="167640"/>
          </a:xfrm>
          <a:prstGeom prst="rect">
            <a:avLst/>
          </a:prstGeom>
        </p:spPr>
        <p:txBody>
          <a:bodyPr lIns="0" tIns="0" rIns="0" bIns="0" rtlCol="0" anchor="t">
            <a:spAutoFit/>
          </a:bodyPr>
          <a:lstStyle/>
          <a:p>
            <a:pPr algn="ctr">
              <a:lnSpc>
                <a:spcPts val="1260"/>
              </a:lnSpc>
            </a:pPr>
            <a:r>
              <a:rPr lang="en-US" sz="900" b="1" spc="9">
                <a:solidFill>
                  <a:srgbClr val="FFFFFF"/>
                </a:solidFill>
                <a:latin typeface="Avenir Medium"/>
                <a:ea typeface="Avenir Medium"/>
                <a:cs typeface="Avenir Medium"/>
                <a:sym typeface="Avenir Medium"/>
              </a:rPr>
              <a:t>U.S.</a:t>
            </a:r>
          </a:p>
        </p:txBody>
      </p:sp>
      <p:sp>
        <p:nvSpPr>
          <p:cNvPr id="142" name="TextBox 142"/>
          <p:cNvSpPr txBox="1"/>
          <p:nvPr/>
        </p:nvSpPr>
        <p:spPr>
          <a:xfrm>
            <a:off x="9164764" y="1673838"/>
            <a:ext cx="356168" cy="167640"/>
          </a:xfrm>
          <a:prstGeom prst="rect">
            <a:avLst/>
          </a:prstGeom>
        </p:spPr>
        <p:txBody>
          <a:bodyPr lIns="0" tIns="0" rIns="0" bIns="0" rtlCol="0" anchor="t">
            <a:spAutoFit/>
          </a:bodyPr>
          <a:lstStyle/>
          <a:p>
            <a:pPr algn="ctr">
              <a:lnSpc>
                <a:spcPts val="1260"/>
              </a:lnSpc>
            </a:pPr>
            <a:r>
              <a:rPr lang="en-US" sz="900" b="1" spc="9">
                <a:solidFill>
                  <a:srgbClr val="FFFFFF"/>
                </a:solidFill>
                <a:latin typeface="Avenir Medium"/>
                <a:ea typeface="Avenir Medium"/>
                <a:cs typeface="Avenir Medium"/>
                <a:sym typeface="Avenir Medium"/>
              </a:rPr>
              <a:t>Other</a:t>
            </a:r>
          </a:p>
        </p:txBody>
      </p:sp>
      <p:sp>
        <p:nvSpPr>
          <p:cNvPr id="143" name="TextBox 143"/>
          <p:cNvSpPr txBox="1"/>
          <p:nvPr/>
        </p:nvSpPr>
        <p:spPr>
          <a:xfrm>
            <a:off x="10223878" y="1748133"/>
            <a:ext cx="541277" cy="177251"/>
          </a:xfrm>
          <a:prstGeom prst="rect">
            <a:avLst/>
          </a:prstGeom>
        </p:spPr>
        <p:txBody>
          <a:bodyPr lIns="0" tIns="0" rIns="0" bIns="0" rtlCol="0" anchor="t">
            <a:spAutoFit/>
          </a:bodyPr>
          <a:lstStyle/>
          <a:p>
            <a:pPr algn="l">
              <a:lnSpc>
                <a:spcPts val="1202"/>
              </a:lnSpc>
            </a:pPr>
            <a:r>
              <a:rPr lang="en-US" sz="977" b="1" spc="11">
                <a:solidFill>
                  <a:srgbClr val="FFFFFF"/>
                </a:solidFill>
                <a:latin typeface="Avenir Medium"/>
                <a:ea typeface="Avenir Medium"/>
                <a:cs typeface="Avenir Medium"/>
                <a:sym typeface="Avenir Medium"/>
              </a:rPr>
              <a:t>$999M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219154" cy="6858000"/>
          </a:xfrm>
          <a:custGeom>
            <a:avLst/>
            <a:gdLst/>
            <a:ahLst/>
            <a:cxnLst/>
            <a:rect l="l" t="t" r="r" b="b"/>
            <a:pathLst>
              <a:path w="12219154" h="6858000">
                <a:moveTo>
                  <a:pt x="0" y="0"/>
                </a:moveTo>
                <a:lnTo>
                  <a:pt x="12219154" y="0"/>
                </a:lnTo>
                <a:lnTo>
                  <a:pt x="12219154" y="6858000"/>
                </a:lnTo>
                <a:lnTo>
                  <a:pt x="0" y="6858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2" name="Freeform 2"/>
          <p:cNvSpPr/>
          <p:nvPr/>
        </p:nvSpPr>
        <p:spPr>
          <a:xfrm>
            <a:off x="5387361" y="5860151"/>
            <a:ext cx="1429326" cy="784512"/>
          </a:xfrm>
          <a:custGeom>
            <a:avLst/>
            <a:gdLst/>
            <a:ahLst/>
            <a:cxnLst/>
            <a:rect l="l" t="t" r="r" b="b"/>
            <a:pathLst>
              <a:path w="1934265" h="940584">
                <a:moveTo>
                  <a:pt x="0" y="0"/>
                </a:moveTo>
                <a:lnTo>
                  <a:pt x="1934265" y="0"/>
                </a:lnTo>
                <a:lnTo>
                  <a:pt x="1934265" y="940584"/>
                </a:lnTo>
                <a:lnTo>
                  <a:pt x="0" y="940584"/>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242531" y="885635"/>
            <a:ext cx="11713270" cy="346249"/>
          </a:xfrm>
          <a:prstGeom prst="rect">
            <a:avLst/>
          </a:prstGeom>
        </p:spPr>
        <p:txBody>
          <a:bodyPr lIns="0" tIns="0" rIns="0" bIns="0" rtlCol="0" anchor="t">
            <a:spAutoFit/>
          </a:bodyPr>
          <a:lstStyle/>
          <a:p>
            <a:pPr algn="ctr">
              <a:lnSpc>
                <a:spcPts val="2659"/>
              </a:lnSpc>
            </a:pPr>
            <a:r>
              <a:rPr lang="en-US" sz="2400" b="1">
                <a:solidFill>
                  <a:srgbClr val="000000"/>
                </a:solidFill>
                <a:latin typeface="Montserrat Bold"/>
                <a:ea typeface="Montserrat Bold"/>
                <a:cs typeface="Montserrat Bold"/>
                <a:sym typeface="Montserrat Bold"/>
              </a:rPr>
              <a:t>Policy Priorities 2025-2026</a:t>
            </a:r>
          </a:p>
        </p:txBody>
      </p:sp>
      <p:pic>
        <p:nvPicPr>
          <p:cNvPr id="10" name="Picture 9" descr="A collage of images of a farm&#10;&#10;AI-generated content may be incorrect.">
            <a:extLst>
              <a:ext uri="{FF2B5EF4-FFF2-40B4-BE49-F238E27FC236}">
                <a16:creationId xmlns:a16="http://schemas.microsoft.com/office/drawing/2014/main" id="{5946AFFC-5819-1E37-76B5-A132B7C33758}"/>
              </a:ext>
            </a:extLst>
          </p:cNvPr>
          <p:cNvPicPr>
            <a:picLocks noChangeAspect="1"/>
          </p:cNvPicPr>
          <p:nvPr/>
        </p:nvPicPr>
        <p:blipFill>
          <a:blip r:embed="rId3"/>
          <a:stretch>
            <a:fillRect/>
          </a:stretch>
        </p:blipFill>
        <p:spPr>
          <a:xfrm>
            <a:off x="0" y="1683110"/>
            <a:ext cx="12192000" cy="34917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9160" y="438383"/>
            <a:ext cx="8474628" cy="886269"/>
          </a:xfrm>
          <a:prstGeom prst="rect">
            <a:avLst/>
          </a:prstGeom>
        </p:spPr>
        <p:txBody>
          <a:bodyPr lIns="0" tIns="0" rIns="0" bIns="0" rtlCol="0" anchor="t">
            <a:spAutoFit/>
          </a:bodyPr>
          <a:lstStyle/>
          <a:p>
            <a:pPr algn="l">
              <a:lnSpc>
                <a:spcPts val="7325"/>
              </a:lnSpc>
            </a:pPr>
            <a:r>
              <a:rPr lang="en-US" sz="5232" b="1">
                <a:solidFill>
                  <a:srgbClr val="313730"/>
                </a:solidFill>
                <a:latin typeface="Montserrat Bold"/>
                <a:ea typeface="Montserrat Bold"/>
                <a:cs typeface="Montserrat Bold"/>
                <a:sym typeface="Montserrat Bold"/>
              </a:rPr>
              <a:t>Economic Impact ​</a:t>
            </a:r>
          </a:p>
        </p:txBody>
      </p:sp>
      <p:sp>
        <p:nvSpPr>
          <p:cNvPr id="3" name="Freeform 3"/>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60847" y="2242972"/>
            <a:ext cx="7609436" cy="4504598"/>
          </a:xfrm>
          <a:custGeom>
            <a:avLst/>
            <a:gdLst/>
            <a:ahLst/>
            <a:cxnLst/>
            <a:rect l="l" t="t" r="r" b="b"/>
            <a:pathLst>
              <a:path w="7609436" h="4504598">
                <a:moveTo>
                  <a:pt x="0" y="0"/>
                </a:moveTo>
                <a:lnTo>
                  <a:pt x="7609436" y="0"/>
                </a:lnTo>
                <a:lnTo>
                  <a:pt x="7609436" y="4504597"/>
                </a:lnTo>
                <a:lnTo>
                  <a:pt x="0" y="4504597"/>
                </a:lnTo>
                <a:lnTo>
                  <a:pt x="0" y="0"/>
                </a:lnTo>
                <a:close/>
              </a:path>
            </a:pathLst>
          </a:custGeom>
          <a:blipFill>
            <a:blip r:embed="rId4"/>
            <a:stretch>
              <a:fillRect t="-47727" b="-34895"/>
            </a:stretch>
          </a:blipFill>
        </p:spPr>
        <p:txBody>
          <a:bodyPr/>
          <a:lstStyle/>
          <a:p>
            <a:endParaRPr lang="en-US"/>
          </a:p>
        </p:txBody>
      </p:sp>
      <p:sp>
        <p:nvSpPr>
          <p:cNvPr id="5" name="Freeform 5"/>
          <p:cNvSpPr/>
          <p:nvPr/>
        </p:nvSpPr>
        <p:spPr>
          <a:xfrm>
            <a:off x="5793532" y="1549079"/>
            <a:ext cx="5185682" cy="590751"/>
          </a:xfrm>
          <a:custGeom>
            <a:avLst/>
            <a:gdLst/>
            <a:ahLst/>
            <a:cxnLst/>
            <a:rect l="l" t="t" r="r" b="b"/>
            <a:pathLst>
              <a:path w="5185682" h="590751">
                <a:moveTo>
                  <a:pt x="0" y="0"/>
                </a:moveTo>
                <a:lnTo>
                  <a:pt x="5185682" y="0"/>
                </a:lnTo>
                <a:lnTo>
                  <a:pt x="5185682" y="590751"/>
                </a:lnTo>
                <a:lnTo>
                  <a:pt x="0" y="590751"/>
                </a:lnTo>
                <a:lnTo>
                  <a:pt x="0" y="0"/>
                </a:lnTo>
                <a:close/>
              </a:path>
            </a:pathLst>
          </a:custGeom>
          <a:blipFill>
            <a:blip r:embed="rId4"/>
            <a:stretch>
              <a:fillRect t="-97281" b="-751704"/>
            </a:stretch>
          </a:blipFill>
        </p:spPr>
        <p:txBody>
          <a:bodyPr/>
          <a:lstStyle/>
          <a:p>
            <a:endParaRPr lang="en-US"/>
          </a:p>
        </p:txBody>
      </p:sp>
      <p:sp>
        <p:nvSpPr>
          <p:cNvPr id="6" name="Freeform 6"/>
          <p:cNvSpPr/>
          <p:nvPr/>
        </p:nvSpPr>
        <p:spPr>
          <a:xfrm>
            <a:off x="935612" y="1445938"/>
            <a:ext cx="5076705" cy="797034"/>
          </a:xfrm>
          <a:custGeom>
            <a:avLst/>
            <a:gdLst/>
            <a:ahLst/>
            <a:cxnLst/>
            <a:rect l="l" t="t" r="r" b="b"/>
            <a:pathLst>
              <a:path w="5076705" h="797034">
                <a:moveTo>
                  <a:pt x="0" y="0"/>
                </a:moveTo>
                <a:lnTo>
                  <a:pt x="5076706" y="0"/>
                </a:lnTo>
                <a:lnTo>
                  <a:pt x="5076706" y="797034"/>
                </a:lnTo>
                <a:lnTo>
                  <a:pt x="0" y="797034"/>
                </a:lnTo>
                <a:lnTo>
                  <a:pt x="0" y="0"/>
                </a:lnTo>
                <a:close/>
              </a:path>
            </a:pathLst>
          </a:custGeom>
          <a:blipFill>
            <a:blip r:embed="rId5"/>
            <a:stretch>
              <a:fillRect t="-254" r="-39576" b="-860859"/>
            </a:stretch>
          </a:blipFill>
        </p:spPr>
        <p:txBody>
          <a:bodyPr/>
          <a:lstStyle/>
          <a:p>
            <a:endParaRPr lang="en-US"/>
          </a:p>
        </p:txBody>
      </p:sp>
      <p:grpSp>
        <p:nvGrpSpPr>
          <p:cNvPr id="7" name="Group 7"/>
          <p:cNvGrpSpPr/>
          <p:nvPr/>
        </p:nvGrpSpPr>
        <p:grpSpPr>
          <a:xfrm>
            <a:off x="8782512" y="2139830"/>
            <a:ext cx="2033410" cy="4475176"/>
            <a:chOff x="0" y="0"/>
            <a:chExt cx="2711213" cy="5966902"/>
          </a:xfrm>
        </p:grpSpPr>
        <p:sp>
          <p:nvSpPr>
            <p:cNvPr id="8" name="Freeform 8"/>
            <p:cNvSpPr/>
            <p:nvPr/>
          </p:nvSpPr>
          <p:spPr>
            <a:xfrm>
              <a:off x="0" y="0"/>
              <a:ext cx="2711213" cy="1185551"/>
            </a:xfrm>
            <a:custGeom>
              <a:avLst/>
              <a:gdLst/>
              <a:ahLst/>
              <a:cxnLst/>
              <a:rect l="l" t="t" r="r" b="b"/>
              <a:pathLst>
                <a:path w="2711213" h="1185551">
                  <a:moveTo>
                    <a:pt x="0" y="0"/>
                  </a:moveTo>
                  <a:lnTo>
                    <a:pt x="2711213" y="0"/>
                  </a:lnTo>
                  <a:lnTo>
                    <a:pt x="2711213" y="1185551"/>
                  </a:lnTo>
                  <a:lnTo>
                    <a:pt x="0" y="1185551"/>
                  </a:lnTo>
                  <a:lnTo>
                    <a:pt x="0" y="0"/>
                  </a:lnTo>
                  <a:close/>
                </a:path>
              </a:pathLst>
            </a:custGeom>
            <a:blipFill>
              <a:blip r:embed="rId5"/>
              <a:stretch>
                <a:fillRect l="-223204" t="-1167363" r="-233800" b="-109721"/>
              </a:stretch>
            </a:blipFill>
          </p:spPr>
          <p:txBody>
            <a:bodyPr/>
            <a:lstStyle/>
            <a:p>
              <a:endParaRPr lang="en-US"/>
            </a:p>
          </p:txBody>
        </p:sp>
        <p:sp>
          <p:nvSpPr>
            <p:cNvPr id="9" name="Freeform 9"/>
            <p:cNvSpPr/>
            <p:nvPr/>
          </p:nvSpPr>
          <p:spPr>
            <a:xfrm>
              <a:off x="129425" y="1357464"/>
              <a:ext cx="2090101" cy="959040"/>
            </a:xfrm>
            <a:custGeom>
              <a:avLst/>
              <a:gdLst/>
              <a:ahLst/>
              <a:cxnLst/>
              <a:rect l="l" t="t" r="r" b="b"/>
              <a:pathLst>
                <a:path w="2090101" h="959040">
                  <a:moveTo>
                    <a:pt x="0" y="0"/>
                  </a:moveTo>
                  <a:lnTo>
                    <a:pt x="2090101" y="0"/>
                  </a:lnTo>
                  <a:lnTo>
                    <a:pt x="2090101" y="959040"/>
                  </a:lnTo>
                  <a:lnTo>
                    <a:pt x="0" y="959040"/>
                  </a:lnTo>
                  <a:lnTo>
                    <a:pt x="0" y="0"/>
                  </a:lnTo>
                  <a:close/>
                </a:path>
              </a:pathLst>
            </a:custGeom>
            <a:blipFill>
              <a:blip r:embed="rId5"/>
              <a:stretch>
                <a:fillRect l="-66544" t="-1058750" r="-325269"/>
              </a:stretch>
            </a:blipFill>
          </p:spPr>
          <p:txBody>
            <a:bodyPr/>
            <a:lstStyle/>
            <a:p>
              <a:endParaRPr lang="en-US"/>
            </a:p>
          </p:txBody>
        </p:sp>
        <p:sp>
          <p:nvSpPr>
            <p:cNvPr id="10" name="Freeform 10"/>
            <p:cNvSpPr/>
            <p:nvPr/>
          </p:nvSpPr>
          <p:spPr>
            <a:xfrm>
              <a:off x="317451" y="2488418"/>
              <a:ext cx="1902075" cy="1044886"/>
            </a:xfrm>
            <a:custGeom>
              <a:avLst/>
              <a:gdLst/>
              <a:ahLst/>
              <a:cxnLst/>
              <a:rect l="l" t="t" r="r" b="b"/>
              <a:pathLst>
                <a:path w="1902075" h="1044886">
                  <a:moveTo>
                    <a:pt x="0" y="0"/>
                  </a:moveTo>
                  <a:lnTo>
                    <a:pt x="1902075" y="0"/>
                  </a:lnTo>
                  <a:lnTo>
                    <a:pt x="1902075" y="1044886"/>
                  </a:lnTo>
                  <a:lnTo>
                    <a:pt x="0" y="1044886"/>
                  </a:lnTo>
                  <a:lnTo>
                    <a:pt x="0" y="0"/>
                  </a:lnTo>
                  <a:close/>
                </a:path>
              </a:pathLst>
            </a:custGeom>
            <a:blipFill>
              <a:blip r:embed="rId5"/>
              <a:stretch>
                <a:fillRect l="-173624" t="-963550" r="-266807"/>
              </a:stretch>
            </a:blipFill>
          </p:spPr>
          <p:txBody>
            <a:bodyPr/>
            <a:lstStyle/>
            <a:p>
              <a:endParaRPr lang="en-US"/>
            </a:p>
          </p:txBody>
        </p:sp>
        <p:sp>
          <p:nvSpPr>
            <p:cNvPr id="11" name="Freeform 11"/>
            <p:cNvSpPr/>
            <p:nvPr/>
          </p:nvSpPr>
          <p:spPr>
            <a:xfrm>
              <a:off x="317451" y="3705217"/>
              <a:ext cx="1902075" cy="1044886"/>
            </a:xfrm>
            <a:custGeom>
              <a:avLst/>
              <a:gdLst/>
              <a:ahLst/>
              <a:cxnLst/>
              <a:rect l="l" t="t" r="r" b="b"/>
              <a:pathLst>
                <a:path w="1902075" h="1044886">
                  <a:moveTo>
                    <a:pt x="0" y="0"/>
                  </a:moveTo>
                  <a:lnTo>
                    <a:pt x="1902075" y="0"/>
                  </a:lnTo>
                  <a:lnTo>
                    <a:pt x="1902075" y="1044886"/>
                  </a:lnTo>
                  <a:lnTo>
                    <a:pt x="0" y="1044886"/>
                  </a:lnTo>
                  <a:lnTo>
                    <a:pt x="0" y="0"/>
                  </a:lnTo>
                  <a:close/>
                </a:path>
              </a:pathLst>
            </a:custGeom>
            <a:blipFill>
              <a:blip r:embed="rId5"/>
              <a:stretch>
                <a:fillRect l="-263244" t="-963550" r="-177187"/>
              </a:stretch>
            </a:blipFill>
          </p:spPr>
          <p:txBody>
            <a:bodyPr/>
            <a:lstStyle/>
            <a:p>
              <a:endParaRPr lang="en-US"/>
            </a:p>
          </p:txBody>
        </p:sp>
        <p:sp>
          <p:nvSpPr>
            <p:cNvPr id="12" name="Freeform 12"/>
            <p:cNvSpPr/>
            <p:nvPr/>
          </p:nvSpPr>
          <p:spPr>
            <a:xfrm>
              <a:off x="317451" y="4922016"/>
              <a:ext cx="1902075" cy="1044886"/>
            </a:xfrm>
            <a:custGeom>
              <a:avLst/>
              <a:gdLst/>
              <a:ahLst/>
              <a:cxnLst/>
              <a:rect l="l" t="t" r="r" b="b"/>
              <a:pathLst>
                <a:path w="1902075" h="1044886">
                  <a:moveTo>
                    <a:pt x="0" y="0"/>
                  </a:moveTo>
                  <a:lnTo>
                    <a:pt x="1902075" y="0"/>
                  </a:lnTo>
                  <a:lnTo>
                    <a:pt x="1902075" y="1044886"/>
                  </a:lnTo>
                  <a:lnTo>
                    <a:pt x="0" y="1044886"/>
                  </a:lnTo>
                  <a:lnTo>
                    <a:pt x="0" y="0"/>
                  </a:lnTo>
                  <a:close/>
                </a:path>
              </a:pathLst>
            </a:custGeom>
            <a:blipFill>
              <a:blip r:embed="rId5"/>
              <a:stretch>
                <a:fillRect l="-352105" t="-960785" r="-88327" b="-2765"/>
              </a:stretch>
            </a:blipFill>
          </p:spPr>
          <p:txBody>
            <a:bodyPr/>
            <a:lstStyle/>
            <a:p>
              <a:endParaRPr lang="en-US"/>
            </a:p>
          </p:txBody>
        </p:sp>
      </p:grpSp>
      <p:grpSp>
        <p:nvGrpSpPr>
          <p:cNvPr id="13" name="Group 13"/>
          <p:cNvGrpSpPr/>
          <p:nvPr/>
        </p:nvGrpSpPr>
        <p:grpSpPr>
          <a:xfrm>
            <a:off x="7610710" y="396160"/>
            <a:ext cx="4169911" cy="1048145"/>
            <a:chOff x="0" y="0"/>
            <a:chExt cx="2274090" cy="571613"/>
          </a:xfrm>
        </p:grpSpPr>
        <p:sp>
          <p:nvSpPr>
            <p:cNvPr id="14" name="Freeform 14"/>
            <p:cNvSpPr/>
            <p:nvPr/>
          </p:nvSpPr>
          <p:spPr>
            <a:xfrm>
              <a:off x="0" y="0"/>
              <a:ext cx="2274090" cy="571613"/>
            </a:xfrm>
            <a:custGeom>
              <a:avLst/>
              <a:gdLst/>
              <a:ahLst/>
              <a:cxnLst/>
              <a:rect l="l" t="t" r="r" b="b"/>
              <a:pathLst>
                <a:path w="2274090" h="571613">
                  <a:moveTo>
                    <a:pt x="63125" y="0"/>
                  </a:moveTo>
                  <a:lnTo>
                    <a:pt x="2210966" y="0"/>
                  </a:lnTo>
                  <a:cubicBezTo>
                    <a:pt x="2245828" y="0"/>
                    <a:pt x="2274090" y="28262"/>
                    <a:pt x="2274090" y="63125"/>
                  </a:cubicBezTo>
                  <a:lnTo>
                    <a:pt x="2274090" y="508488"/>
                  </a:lnTo>
                  <a:cubicBezTo>
                    <a:pt x="2274090" y="543351"/>
                    <a:pt x="2245828" y="571613"/>
                    <a:pt x="2210966" y="571613"/>
                  </a:cubicBezTo>
                  <a:lnTo>
                    <a:pt x="63125" y="571613"/>
                  </a:lnTo>
                  <a:cubicBezTo>
                    <a:pt x="28262" y="571613"/>
                    <a:pt x="0" y="543351"/>
                    <a:pt x="0" y="508488"/>
                  </a:cubicBezTo>
                  <a:lnTo>
                    <a:pt x="0" y="63125"/>
                  </a:lnTo>
                  <a:cubicBezTo>
                    <a:pt x="0" y="28262"/>
                    <a:pt x="28262" y="0"/>
                    <a:pt x="63125" y="0"/>
                  </a:cubicBezTo>
                  <a:close/>
                </a:path>
              </a:pathLst>
            </a:custGeom>
            <a:solidFill>
              <a:srgbClr val="C7DA5F"/>
            </a:solidFill>
          </p:spPr>
          <p:txBody>
            <a:bodyPr/>
            <a:lstStyle/>
            <a:p>
              <a:endParaRPr lang="en-US"/>
            </a:p>
          </p:txBody>
        </p:sp>
        <p:sp>
          <p:nvSpPr>
            <p:cNvPr id="15" name="TextBox 15"/>
            <p:cNvSpPr txBox="1"/>
            <p:nvPr/>
          </p:nvSpPr>
          <p:spPr>
            <a:xfrm>
              <a:off x="0" y="0"/>
              <a:ext cx="2274090" cy="571613"/>
            </a:xfrm>
            <a:prstGeom prst="rect">
              <a:avLst/>
            </a:prstGeom>
          </p:spPr>
          <p:txBody>
            <a:bodyPr lIns="50800" tIns="50800" rIns="50800" bIns="50800" rtlCol="0" anchor="ctr"/>
            <a:lstStyle/>
            <a:p>
              <a:pPr algn="ctr">
                <a:lnSpc>
                  <a:spcPts val="1602"/>
                </a:lnSpc>
              </a:pPr>
              <a:endParaRPr/>
            </a:p>
          </p:txBody>
        </p:sp>
      </p:grpSp>
      <p:sp>
        <p:nvSpPr>
          <p:cNvPr id="16" name="TextBox 16"/>
          <p:cNvSpPr txBox="1"/>
          <p:nvPr/>
        </p:nvSpPr>
        <p:spPr>
          <a:xfrm>
            <a:off x="7740422" y="555552"/>
            <a:ext cx="3910486" cy="705321"/>
          </a:xfrm>
          <a:prstGeom prst="rect">
            <a:avLst/>
          </a:prstGeom>
        </p:spPr>
        <p:txBody>
          <a:bodyPr lIns="0" tIns="0" rIns="0" bIns="0" rtlCol="0" anchor="t">
            <a:spAutoFit/>
          </a:bodyPr>
          <a:lstStyle/>
          <a:p>
            <a:pPr algn="ctr">
              <a:lnSpc>
                <a:spcPts val="2849"/>
              </a:lnSpc>
            </a:pPr>
            <a:r>
              <a:rPr lang="en-US" sz="2000">
                <a:latin typeface="Bebas Neue"/>
                <a:ea typeface="Bebas Neue"/>
                <a:cs typeface="Bebas Neue"/>
                <a:sym typeface="Bebas Neue"/>
              </a:rPr>
              <a:t>Ask about our economic impact webinar </a:t>
            </a:r>
            <a:endParaRPr lang="en-US" sz="2000">
              <a:latin typeface="Bebas Neue"/>
              <a:ea typeface="Bebas Neue"/>
              <a:cs typeface="Bebas Neue"/>
            </a:endParaRPr>
          </a:p>
          <a:p>
            <a:pPr algn="ctr">
              <a:lnSpc>
                <a:spcPts val="2849"/>
              </a:lnSpc>
            </a:pPr>
            <a:r>
              <a:rPr lang="en-US" sz="2000">
                <a:latin typeface="Bebas Neue"/>
                <a:ea typeface="Bebas Neue"/>
                <a:cs typeface="Bebas Neue"/>
                <a:sym typeface="Bebas Neue"/>
              </a:rPr>
              <a:t>you can watch a recording of to learn more!</a:t>
            </a:r>
            <a:endParaRPr lang="en-US" sz="2000">
              <a:latin typeface="Bebas Neue"/>
              <a:ea typeface="Bebas Neue"/>
              <a:cs typeface="Bebas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79B9B-66F6-0729-DF23-81D7D1C3EA9C}"/>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08E59128-D71E-F37E-5EAC-6377D6CE84D5}"/>
              </a:ext>
            </a:extLst>
          </p:cNvPr>
          <p:cNvSpPr txBox="1"/>
          <p:nvPr/>
        </p:nvSpPr>
        <p:spPr>
          <a:xfrm>
            <a:off x="869988" y="575072"/>
            <a:ext cx="6167319" cy="546601"/>
          </a:xfrm>
          <a:prstGeom prst="rect">
            <a:avLst/>
          </a:prstGeom>
        </p:spPr>
        <p:txBody>
          <a:bodyPr lIns="0" tIns="0" rIns="0" bIns="0" rtlCol="0" anchor="t">
            <a:spAutoFit/>
          </a:bodyPr>
          <a:lstStyle/>
          <a:p>
            <a:pPr>
              <a:lnSpc>
                <a:spcPts val="4522"/>
              </a:lnSpc>
            </a:pPr>
            <a:r>
              <a:rPr lang="en-US" sz="3200" b="1" spc="35">
                <a:latin typeface="Montserrat Bold"/>
              </a:rPr>
              <a:t>Webinars</a:t>
            </a:r>
          </a:p>
        </p:txBody>
      </p:sp>
      <p:sp>
        <p:nvSpPr>
          <p:cNvPr id="6" name="Freeform 6">
            <a:extLst>
              <a:ext uri="{FF2B5EF4-FFF2-40B4-BE49-F238E27FC236}">
                <a16:creationId xmlns:a16="http://schemas.microsoft.com/office/drawing/2014/main" id="{53DC3C31-8E88-9C94-3CD7-FFED420A7FA1}"/>
              </a:ext>
            </a:extLst>
          </p:cNvPr>
          <p:cNvSpPr/>
          <p:nvPr/>
        </p:nvSpPr>
        <p:spPr>
          <a:xfrm>
            <a:off x="0" y="94967"/>
            <a:ext cx="744972" cy="6915011"/>
          </a:xfrm>
          <a:custGeom>
            <a:avLst/>
            <a:gdLst/>
            <a:ahLst/>
            <a:cxnLst/>
            <a:rect l="l" t="t" r="r" b="b"/>
            <a:pathLst>
              <a:path w="744972" h="6915011">
                <a:moveTo>
                  <a:pt x="0" y="0"/>
                </a:moveTo>
                <a:lnTo>
                  <a:pt x="744972" y="0"/>
                </a:lnTo>
                <a:lnTo>
                  <a:pt x="744972" y="6915012"/>
                </a:lnTo>
                <a:lnTo>
                  <a:pt x="0" y="69150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CEB0938-A5CD-0CBB-1F02-96EEEA250DD8}"/>
              </a:ext>
            </a:extLst>
          </p:cNvPr>
          <p:cNvSpPr/>
          <p:nvPr/>
        </p:nvSpPr>
        <p:spPr>
          <a:xfrm>
            <a:off x="10410568" y="338802"/>
            <a:ext cx="1417524" cy="693996"/>
          </a:xfrm>
          <a:custGeom>
            <a:avLst/>
            <a:gdLst/>
            <a:ahLst/>
            <a:cxnLst/>
            <a:rect l="l" t="t" r="r" b="b"/>
            <a:pathLst>
              <a:path w="1417524" h="693996">
                <a:moveTo>
                  <a:pt x="0" y="0"/>
                </a:moveTo>
                <a:lnTo>
                  <a:pt x="1417524" y="0"/>
                </a:lnTo>
                <a:lnTo>
                  <a:pt x="1417524" y="693996"/>
                </a:lnTo>
                <a:lnTo>
                  <a:pt x="0" y="693996"/>
                </a:lnTo>
                <a:lnTo>
                  <a:pt x="0" y="0"/>
                </a:lnTo>
                <a:close/>
              </a:path>
            </a:pathLst>
          </a:custGeom>
          <a:blipFill>
            <a:blip r:embed="rId4"/>
            <a:stretch>
              <a:fillRect/>
            </a:stretch>
          </a:blipFill>
        </p:spPr>
        <p:txBody>
          <a:bodyPr/>
          <a:lstStyle/>
          <a:p>
            <a:endParaRPr lang="en-US"/>
          </a:p>
        </p:txBody>
      </p:sp>
      <p:pic>
        <p:nvPicPr>
          <p:cNvPr id="15" name="Picture 14" descr="A white background with black text&#10;&#10;AI-generated content may be incorrect.">
            <a:extLst>
              <a:ext uri="{FF2B5EF4-FFF2-40B4-BE49-F238E27FC236}">
                <a16:creationId xmlns:a16="http://schemas.microsoft.com/office/drawing/2014/main" id="{4970B7B9-B166-1D4B-ACE9-DB28BF536F4E}"/>
              </a:ext>
            </a:extLst>
          </p:cNvPr>
          <p:cNvPicPr>
            <a:picLocks noChangeAspect="1"/>
          </p:cNvPicPr>
          <p:nvPr/>
        </p:nvPicPr>
        <p:blipFill>
          <a:blip r:embed="rId5"/>
          <a:stretch>
            <a:fillRect/>
          </a:stretch>
        </p:blipFill>
        <p:spPr>
          <a:xfrm>
            <a:off x="870207" y="1545614"/>
            <a:ext cx="3513261" cy="2008312"/>
          </a:xfrm>
          <a:prstGeom prst="rect">
            <a:avLst/>
          </a:prstGeom>
          <a:ln w="57150">
            <a:solidFill>
              <a:srgbClr val="8CD9EC"/>
            </a:solidFill>
          </a:ln>
        </p:spPr>
      </p:pic>
      <p:pic>
        <p:nvPicPr>
          <p:cNvPr id="16" name="Picture 15" descr="A white background with black text&#10;&#10;AI-generated content may be incorrect.">
            <a:extLst>
              <a:ext uri="{FF2B5EF4-FFF2-40B4-BE49-F238E27FC236}">
                <a16:creationId xmlns:a16="http://schemas.microsoft.com/office/drawing/2014/main" id="{F8DB8A28-5BB1-813A-85D1-4A9B2666F817}"/>
              </a:ext>
            </a:extLst>
          </p:cNvPr>
          <p:cNvPicPr>
            <a:picLocks noChangeAspect="1"/>
          </p:cNvPicPr>
          <p:nvPr/>
        </p:nvPicPr>
        <p:blipFill>
          <a:blip r:embed="rId6"/>
          <a:stretch>
            <a:fillRect/>
          </a:stretch>
        </p:blipFill>
        <p:spPr>
          <a:xfrm>
            <a:off x="866531" y="4295708"/>
            <a:ext cx="3522786" cy="2009287"/>
          </a:xfrm>
          <a:prstGeom prst="rect">
            <a:avLst/>
          </a:prstGeom>
          <a:ln w="57150">
            <a:solidFill>
              <a:srgbClr val="F58216"/>
            </a:solidFill>
          </a:ln>
        </p:spPr>
      </p:pic>
      <p:pic>
        <p:nvPicPr>
          <p:cNvPr id="17" name="Picture 16" descr="A screenshot of a company&amp;#39;s website&#10;&#10;AI-generated content may be incorrect.">
            <a:extLst>
              <a:ext uri="{FF2B5EF4-FFF2-40B4-BE49-F238E27FC236}">
                <a16:creationId xmlns:a16="http://schemas.microsoft.com/office/drawing/2014/main" id="{7ED85605-2BDB-C09B-CD40-99E02DC2C303}"/>
              </a:ext>
            </a:extLst>
          </p:cNvPr>
          <p:cNvPicPr>
            <a:picLocks noChangeAspect="1"/>
          </p:cNvPicPr>
          <p:nvPr/>
        </p:nvPicPr>
        <p:blipFill>
          <a:blip r:embed="rId7"/>
          <a:stretch>
            <a:fillRect/>
          </a:stretch>
        </p:blipFill>
        <p:spPr>
          <a:xfrm>
            <a:off x="4498391" y="4295952"/>
            <a:ext cx="3610955" cy="2008800"/>
          </a:xfrm>
          <a:prstGeom prst="rect">
            <a:avLst/>
          </a:prstGeom>
          <a:ln w="57150">
            <a:solidFill>
              <a:srgbClr val="57AB35"/>
            </a:solidFill>
          </a:ln>
        </p:spPr>
      </p:pic>
      <p:pic>
        <p:nvPicPr>
          <p:cNvPr id="18" name="Picture 17">
            <a:extLst>
              <a:ext uri="{FF2B5EF4-FFF2-40B4-BE49-F238E27FC236}">
                <a16:creationId xmlns:a16="http://schemas.microsoft.com/office/drawing/2014/main" id="{7CC51D4E-C55F-D187-650D-ED32600678A5}"/>
              </a:ext>
            </a:extLst>
          </p:cNvPr>
          <p:cNvPicPr>
            <a:picLocks noChangeAspect="1"/>
          </p:cNvPicPr>
          <p:nvPr/>
        </p:nvPicPr>
        <p:blipFill>
          <a:blip r:embed="rId8"/>
          <a:stretch>
            <a:fillRect/>
          </a:stretch>
        </p:blipFill>
        <p:spPr>
          <a:xfrm>
            <a:off x="8218569" y="4297999"/>
            <a:ext cx="3479068" cy="2018812"/>
          </a:xfrm>
          <a:prstGeom prst="rect">
            <a:avLst/>
          </a:prstGeom>
          <a:ln w="57150">
            <a:solidFill>
              <a:srgbClr val="8CD9EC"/>
            </a:solidFill>
          </a:ln>
        </p:spPr>
      </p:pic>
      <p:pic>
        <p:nvPicPr>
          <p:cNvPr id="19" name="Picture 18" descr="A green and brown landscape with white text&#10;&#10;AI-generated content may be incorrect.">
            <a:extLst>
              <a:ext uri="{FF2B5EF4-FFF2-40B4-BE49-F238E27FC236}">
                <a16:creationId xmlns:a16="http://schemas.microsoft.com/office/drawing/2014/main" id="{A7C083C4-4AB5-801D-E2A6-3291193927DF}"/>
              </a:ext>
            </a:extLst>
          </p:cNvPr>
          <p:cNvPicPr>
            <a:picLocks noChangeAspect="1"/>
          </p:cNvPicPr>
          <p:nvPr/>
        </p:nvPicPr>
        <p:blipFill>
          <a:blip r:embed="rId9"/>
          <a:srcRect l="48" t="-78" r="6757" b="78"/>
          <a:stretch>
            <a:fillRect/>
          </a:stretch>
        </p:blipFill>
        <p:spPr>
          <a:xfrm>
            <a:off x="8211514" y="1546333"/>
            <a:ext cx="3478344" cy="2017838"/>
          </a:xfrm>
          <a:prstGeom prst="rect">
            <a:avLst/>
          </a:prstGeom>
          <a:ln w="57150">
            <a:solidFill>
              <a:srgbClr val="F58216"/>
            </a:solidFill>
          </a:ln>
        </p:spPr>
      </p:pic>
      <p:pic>
        <p:nvPicPr>
          <p:cNvPr id="20" name="Picture 19">
            <a:extLst>
              <a:ext uri="{FF2B5EF4-FFF2-40B4-BE49-F238E27FC236}">
                <a16:creationId xmlns:a16="http://schemas.microsoft.com/office/drawing/2014/main" id="{90BC5AD5-FD7C-A38B-730C-00289CF71BD3}"/>
              </a:ext>
            </a:extLst>
          </p:cNvPr>
          <p:cNvPicPr>
            <a:picLocks noChangeAspect="1"/>
          </p:cNvPicPr>
          <p:nvPr/>
        </p:nvPicPr>
        <p:blipFill>
          <a:blip r:embed="rId10"/>
          <a:srcRect l="81" t="-173" r="15596" b="421"/>
          <a:stretch>
            <a:fillRect/>
          </a:stretch>
        </p:blipFill>
        <p:spPr>
          <a:xfrm>
            <a:off x="4491335" y="1544285"/>
            <a:ext cx="3608140" cy="2013082"/>
          </a:xfrm>
          <a:prstGeom prst="rect">
            <a:avLst/>
          </a:prstGeom>
          <a:ln w="57150">
            <a:solidFill>
              <a:srgbClr val="57AB35"/>
            </a:solidFill>
          </a:ln>
        </p:spPr>
      </p:pic>
    </p:spTree>
    <p:extLst>
      <p:ext uri="{BB962C8B-B14F-4D97-AF65-F5344CB8AC3E}">
        <p14:creationId xmlns:p14="http://schemas.microsoft.com/office/powerpoint/2010/main" val="2258225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58d044e-081a-4ad3-aa65-47d79dd05137" xsi:nil="true"/>
    <lcf76f155ced4ddcb4097134ff3c332f xmlns="2badcb22-6667-4911-ac82-ccb86b0664d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13FB163B55AA49A196F333F2C4B4B6" ma:contentTypeVersion="16" ma:contentTypeDescription="Create a new document." ma:contentTypeScope="" ma:versionID="248c27e8dd9e0d1c43f43da476382ac5">
  <xsd:schema xmlns:xsd="http://www.w3.org/2001/XMLSchema" xmlns:xs="http://www.w3.org/2001/XMLSchema" xmlns:p="http://schemas.microsoft.com/office/2006/metadata/properties" xmlns:ns2="2badcb22-6667-4911-ac82-ccb86b0664da" xmlns:ns3="a58d044e-081a-4ad3-aa65-47d79dd05137" targetNamespace="http://schemas.microsoft.com/office/2006/metadata/properties" ma:root="true" ma:fieldsID="1fe3018115446df4ca1afd4946cb43d6" ns2:_="" ns3:_="">
    <xsd:import namespace="2badcb22-6667-4911-ac82-ccb86b0664da"/>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dcb22-6667-4911-ac82-ccb86b0664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8DA72A-2AA0-4901-8810-9D92B32C0CEB}">
  <ds:schemaRefs>
    <ds:schemaRef ds:uri="2badcb22-6667-4911-ac82-ccb86b0664da"/>
    <ds:schemaRef ds:uri="a58d044e-081a-4ad3-aa65-47d79dd051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91B581-AB02-415F-B1BB-0EC0167909A8}">
  <ds:schemaRefs>
    <ds:schemaRef ds:uri="http://schemas.microsoft.com/sharepoint/v3/contenttype/forms"/>
  </ds:schemaRefs>
</ds:datastoreItem>
</file>

<file path=customXml/itemProps3.xml><?xml version="1.0" encoding="utf-8"?>
<ds:datastoreItem xmlns:ds="http://schemas.openxmlformats.org/officeDocument/2006/customXml" ds:itemID="{E67B946E-8331-4AAE-8180-C2F7E7354BC8}">
  <ds:schemaRefs>
    <ds:schemaRef ds:uri="2badcb22-6667-4911-ac82-ccb86b0664da"/>
    <ds:schemaRef ds:uri="a58d044e-081a-4ad3-aa65-47d79dd051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10</Notes>
  <HiddenSlides>22</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Member Slides FY26</dc:title>
  <cp:revision>1</cp:revision>
  <dcterms:created xsi:type="dcterms:W3CDTF">2006-08-16T00:00:00Z</dcterms:created>
  <dcterms:modified xsi:type="dcterms:W3CDTF">2026-01-28T22:33:54Z</dcterms:modified>
  <dc:identifier>DAGv45aVaY4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0x0101007E13FB163B55AA49A196F333F2C4B4B6</vt:lpwstr>
  </property>
  <property fmtid="{D5CDD505-2E9C-101B-9397-08002B2CF9AE}" pid="3" name="MediaServiceImageTags">
    <vt:lpwstr/>
  </property>
</Properties>
</file>